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3"/>
  </p:notesMasterIdLst>
  <p:sldIdLst>
    <p:sldId id="283" r:id="rId3"/>
    <p:sldId id="359" r:id="rId4"/>
    <p:sldId id="364" r:id="rId5"/>
    <p:sldId id="275" r:id="rId6"/>
    <p:sldId id="276" r:id="rId7"/>
    <p:sldId id="363" r:id="rId8"/>
    <p:sldId id="361" r:id="rId9"/>
    <p:sldId id="367" r:id="rId10"/>
    <p:sldId id="368" r:id="rId11"/>
    <p:sldId id="369"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8A9C5"/>
    <a:srgbClr val="93DA49"/>
    <a:srgbClr val="FF8F1C"/>
    <a:srgbClr val="1E22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110" d="100"/>
          <a:sy n="110" d="100"/>
        </p:scale>
        <p:origin x="5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B98C77-D8F9-461F-AB3B-10E6C607B778}" type="datetimeFigureOut">
              <a:rPr lang="en-US" smtClean="0"/>
              <a:t>5/2/2022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DE8F7A-4CDB-4B76-9C11-EB248F004804}" type="slidenum">
              <a:rPr lang="en-US" smtClean="0"/>
              <a:t>‹#›</a:t>
            </a:fld>
            <a:endParaRPr lang="en-US"/>
          </a:p>
        </p:txBody>
      </p:sp>
    </p:spTree>
    <p:extLst>
      <p:ext uri="{BB962C8B-B14F-4D97-AF65-F5344CB8AC3E}">
        <p14:creationId xmlns:p14="http://schemas.microsoft.com/office/powerpoint/2010/main" val="2222172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7EE0E-E27E-4A3D-8F53-4665F7D0F776}"/>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C7A748E-12D0-4E73-AB34-F65C38EE3C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EB3CA3F-D7D3-464D-A244-A7013F0AA070}"/>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5" name="Footer Placeholder 4">
            <a:extLst>
              <a:ext uri="{FF2B5EF4-FFF2-40B4-BE49-F238E27FC236}">
                <a16:creationId xmlns:a16="http://schemas.microsoft.com/office/drawing/2014/main" id="{6C73AA7A-091B-4EAB-BCFA-4F4056A87F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84B7F6-10BC-4FE5-8520-069D1B90CE05}"/>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161395960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D4762-8929-4876-8C36-C94BEAC1307F}"/>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8795E8-41F0-4512-8D1B-11417017DC7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CD0985-7110-4986-A9DA-93CC188BD4FD}"/>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5" name="Footer Placeholder 4">
            <a:extLst>
              <a:ext uri="{FF2B5EF4-FFF2-40B4-BE49-F238E27FC236}">
                <a16:creationId xmlns:a16="http://schemas.microsoft.com/office/drawing/2014/main" id="{4334E9FB-C581-42BE-ABCE-32793ECF9A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D1E4F3-6F81-411D-A229-1C64AB5123CB}"/>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1132120390"/>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934EAD6-D2C8-4994-B1E1-4772CFCF75C8}"/>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20CC505-CD02-4AE1-89F5-03A8206A33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FAF4F8-52EE-464A-B9EA-BBCB74D64C3B}"/>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5" name="Footer Placeholder 4">
            <a:extLst>
              <a:ext uri="{FF2B5EF4-FFF2-40B4-BE49-F238E27FC236}">
                <a16:creationId xmlns:a16="http://schemas.microsoft.com/office/drawing/2014/main" id="{A36EA2C0-F5AE-40AD-9A54-750B670405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871D8C-A296-45AA-B232-80A9A8A86171}"/>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4073500387"/>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18" name="Slide Number"/>
          <p:cNvSpPr txBox="1">
            <a:spLocks noGrp="1"/>
          </p:cNvSpPr>
          <p:nvPr>
            <p:ph type="sldNum" sz="quarter" idx="2"/>
          </p:nvPr>
        </p:nvSpPr>
        <p:spPr>
          <a:xfrm>
            <a:off x="10773047" y="533401"/>
            <a:ext cx="369317" cy="370841"/>
          </a:xfrm>
          <a:prstGeom prst="rect">
            <a:avLst/>
          </a:prstGeom>
        </p:spPr>
        <p:txBody>
          <a:bodyPr anchor="t"/>
          <a:lstStyle>
            <a:lvl1pPr algn="l">
              <a:defRPr sz="1800">
                <a:solidFill>
                  <a:srgbClr val="000000"/>
                </a:solidFill>
              </a:defRPr>
            </a:lvl1pPr>
          </a:lstStyle>
          <a:p>
            <a:fld id="{86CB4B4D-7CA3-9044-876B-883B54F8677D}" type="slidenum">
              <a:t>‹#›</a:t>
            </a:fld>
            <a:endParaRPr/>
          </a:p>
        </p:txBody>
      </p:sp>
      <p:pic>
        <p:nvPicPr>
          <p:cNvPr id="19" name="huf-logo.png" descr="huf-logo.png"/>
          <p:cNvPicPr>
            <a:picLocks noChangeAspect="1"/>
          </p:cNvPicPr>
          <p:nvPr/>
        </p:nvPicPr>
        <p:blipFill>
          <a:blip r:embed="rId2"/>
          <a:stretch>
            <a:fillRect/>
          </a:stretch>
        </p:blipFill>
        <p:spPr>
          <a:xfrm>
            <a:off x="342389" y="158071"/>
            <a:ext cx="2248511" cy="1121500"/>
          </a:xfrm>
          <a:prstGeom prst="rect">
            <a:avLst/>
          </a:prstGeom>
          <a:ln w="12700">
            <a:miter lim="400000"/>
          </a:ln>
        </p:spPr>
      </p:pic>
      <p:sp>
        <p:nvSpPr>
          <p:cNvPr id="20" name="TextBox 7"/>
          <p:cNvSpPr txBox="1"/>
          <p:nvPr/>
        </p:nvSpPr>
        <p:spPr>
          <a:xfrm>
            <a:off x="10420581" y="6307926"/>
            <a:ext cx="1475902" cy="2392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defRPr sz="1100">
                <a:solidFill>
                  <a:srgbClr val="808080"/>
                </a:solidFill>
                <a:latin typeface="Arial"/>
                <a:ea typeface="Arial"/>
                <a:cs typeface="Arial"/>
                <a:sym typeface="Arial"/>
              </a:defRPr>
            </a:lvl1pPr>
          </a:lstStyle>
          <a:p>
            <a:r>
              <a:t>www.hispanicunity.org</a:t>
            </a:r>
          </a:p>
        </p:txBody>
      </p:sp>
    </p:spTree>
    <p:extLst>
      <p:ext uri="{BB962C8B-B14F-4D97-AF65-F5344CB8AC3E}">
        <p14:creationId xmlns:p14="http://schemas.microsoft.com/office/powerpoint/2010/main" val="1532145980"/>
      </p:ext>
    </p:extLst>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9A988B-7618-302B-F249-C27292BB8AA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1D6127-DF2C-80C3-46EC-5AC0148206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44F3105-031F-C40D-A006-F3479AED53CD}"/>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5" name="Footer Placeholder 4">
            <a:extLst>
              <a:ext uri="{FF2B5EF4-FFF2-40B4-BE49-F238E27FC236}">
                <a16:creationId xmlns:a16="http://schemas.microsoft.com/office/drawing/2014/main" id="{9A27541D-601B-4F13-9187-CB9F994A83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6392E7-65E3-3DB2-AA8E-8583D4F1067B}"/>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3662161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2A9B2-662E-16A9-9E14-F2DAD13C23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F67A43-1B25-7402-288A-3B084B2647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F0F2B9-FFCF-5A2A-C692-0E9E050E1AAC}"/>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5" name="Footer Placeholder 4">
            <a:extLst>
              <a:ext uri="{FF2B5EF4-FFF2-40B4-BE49-F238E27FC236}">
                <a16:creationId xmlns:a16="http://schemas.microsoft.com/office/drawing/2014/main" id="{A05AC7AF-B484-4A81-88E6-16665DCB7B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AF502D-E012-FC7C-6348-0D6693AC5C90}"/>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826417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869135-3DB8-EFC2-521B-530E4F89B9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9D23F0B-4B69-8056-BC3C-CD3054F92E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77AC99D-84F7-1C5C-95D5-6E1F0CA332B0}"/>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5" name="Footer Placeholder 4">
            <a:extLst>
              <a:ext uri="{FF2B5EF4-FFF2-40B4-BE49-F238E27FC236}">
                <a16:creationId xmlns:a16="http://schemas.microsoft.com/office/drawing/2014/main" id="{CA9D99DF-E152-3C27-25C3-E8EC439F1A0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B6D6F3-D1E1-AE01-A1B4-30499737534B}"/>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3412150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0DABE-F08C-5F38-B8AE-081BF98A30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EC6CC4-3A0D-6FF1-1C5B-3B395AA11D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2375A68-1843-71DB-54FD-799E4E9A3D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0B924E8-E0D6-EED4-4EE4-F1BE3678F3C7}"/>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6" name="Footer Placeholder 5">
            <a:extLst>
              <a:ext uri="{FF2B5EF4-FFF2-40B4-BE49-F238E27FC236}">
                <a16:creationId xmlns:a16="http://schemas.microsoft.com/office/drawing/2014/main" id="{86E44110-6707-D021-1062-A14C8E7827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D77629-180F-71F8-175A-F49D17B6F2EF}"/>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14513209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027FB-B65C-4845-C227-AC7633DF55F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F0E02BB-3446-1300-4617-D43A4EC1CA5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7BEE62-D3A6-C247-A256-07B29BA665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BCC4FE-E7CB-496B-D443-4FCD25FEAA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23D3211-B7A9-FA11-30D5-5181632BC10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3491D9A-BADE-E1C7-ABEF-2CA197E5BA93}"/>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8" name="Footer Placeholder 7">
            <a:extLst>
              <a:ext uri="{FF2B5EF4-FFF2-40B4-BE49-F238E27FC236}">
                <a16:creationId xmlns:a16="http://schemas.microsoft.com/office/drawing/2014/main" id="{D39310B5-EA2B-A47D-2D7D-4A6B07D05D4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35628E6-1094-F0C7-BBFE-3D20F38D58A1}"/>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272134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1CAAF-10C7-F547-4D08-DE802C6269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27D39B6-89A6-5515-DCCE-3AFADE42D570}"/>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4" name="Footer Placeholder 3">
            <a:extLst>
              <a:ext uri="{FF2B5EF4-FFF2-40B4-BE49-F238E27FC236}">
                <a16:creationId xmlns:a16="http://schemas.microsoft.com/office/drawing/2014/main" id="{A8DFE9EA-5138-F1AF-1659-A8242A8521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8BA8D5-533D-84E7-51A8-1444C60A732A}"/>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121618758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A983C31-62CB-580B-BBA0-7FE1155495B6}"/>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3" name="Footer Placeholder 2">
            <a:extLst>
              <a:ext uri="{FF2B5EF4-FFF2-40B4-BE49-F238E27FC236}">
                <a16:creationId xmlns:a16="http://schemas.microsoft.com/office/drawing/2014/main" id="{3AA80307-673D-A0D5-9DE5-8609A0D9A2E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A24B2DF-C229-DEF7-7CA7-C6E3F9380CB7}"/>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3696531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3ADFE-5F35-43EA-9396-24313375FA8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7B9B29D7-DB72-4C86-856F-4C0F620A2C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ED44E7-4A74-4C16-AAE1-D3092C0A0197}"/>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5" name="Footer Placeholder 4">
            <a:extLst>
              <a:ext uri="{FF2B5EF4-FFF2-40B4-BE49-F238E27FC236}">
                <a16:creationId xmlns:a16="http://schemas.microsoft.com/office/drawing/2014/main" id="{582ACA63-3F71-44D8-8B99-6C040384E1F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500FEF-6E28-4299-A3BB-0B1CC6B3FF94}"/>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1689232408"/>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0AF5-E4CD-CDDC-7547-0D26BE53F7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08BD49D-2C4B-0C15-A036-D8A02F315A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498E27E-9F23-8B1D-7409-E261682192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EA291D-6892-35AD-A873-9474C665255D}"/>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6" name="Footer Placeholder 5">
            <a:extLst>
              <a:ext uri="{FF2B5EF4-FFF2-40B4-BE49-F238E27FC236}">
                <a16:creationId xmlns:a16="http://schemas.microsoft.com/office/drawing/2014/main" id="{F45E0154-72BC-F2F0-AD6A-194F769302D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B3A5A6-FD51-D738-432C-9E3B15F50705}"/>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39919673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516E8F-755D-8877-40EC-64AC04B35B0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F570236-7A86-FE3E-47D7-742FE6C2180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0C05A93-B5F9-CC5C-99DE-6D79EF260B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EB29E1-6139-5427-F82F-FC4E1E7C8AA4}"/>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6" name="Footer Placeholder 5">
            <a:extLst>
              <a:ext uri="{FF2B5EF4-FFF2-40B4-BE49-F238E27FC236}">
                <a16:creationId xmlns:a16="http://schemas.microsoft.com/office/drawing/2014/main" id="{B3F0B84A-2BF9-E4E1-CBD4-46679F77D8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1170A3-8D11-E0A0-70DA-F8914789F776}"/>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17294223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D33B3-F095-57DB-F5C1-1C4AA67B29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1BFEB2-9266-18E3-6C25-3BE84BE9460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61AA5F-C99D-14EA-91AB-C07F1A7097DD}"/>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5" name="Footer Placeholder 4">
            <a:extLst>
              <a:ext uri="{FF2B5EF4-FFF2-40B4-BE49-F238E27FC236}">
                <a16:creationId xmlns:a16="http://schemas.microsoft.com/office/drawing/2014/main" id="{3268725E-E88D-FC58-5104-D0FB01DDD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D64520-B61E-65E8-BC8E-63B38B89AD61}"/>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12659842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EB812F-7534-4FF6-5D98-F84F0EB3FA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67CA021-5202-6749-9158-B292439751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8FE8F-4E95-D158-4894-CD4C5EBD8C06}"/>
              </a:ext>
            </a:extLst>
          </p:cNvPr>
          <p:cNvSpPr>
            <a:spLocks noGrp="1"/>
          </p:cNvSpPr>
          <p:nvPr>
            <p:ph type="dt" sz="half" idx="10"/>
          </p:nvPr>
        </p:nvSpPr>
        <p:spPr/>
        <p:txBody>
          <a:bodyPr/>
          <a:lstStyle/>
          <a:p>
            <a:fld id="{345AA161-A66B-4951-A744-9CF5A0781683}" type="datetimeFigureOut">
              <a:rPr lang="en-US" smtClean="0"/>
              <a:t>5/2/2022</a:t>
            </a:fld>
            <a:endParaRPr lang="en-US"/>
          </a:p>
        </p:txBody>
      </p:sp>
      <p:sp>
        <p:nvSpPr>
          <p:cNvPr id="5" name="Footer Placeholder 4">
            <a:extLst>
              <a:ext uri="{FF2B5EF4-FFF2-40B4-BE49-F238E27FC236}">
                <a16:creationId xmlns:a16="http://schemas.microsoft.com/office/drawing/2014/main" id="{68EC306B-2BCD-D4D2-1DCB-8B286159E8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B09131-C8BD-FDCE-38E7-15C5F97BE29E}"/>
              </a:ext>
            </a:extLst>
          </p:cNvPr>
          <p:cNvSpPr>
            <a:spLocks noGrp="1"/>
          </p:cNvSpPr>
          <p:nvPr>
            <p:ph type="sldNum" sz="quarter" idx="12"/>
          </p:nvPr>
        </p:nvSpPr>
        <p:spPr/>
        <p:txBody>
          <a:bodyPr/>
          <a:lstStyle/>
          <a:p>
            <a:fld id="{38F443B9-748B-4EA0-82C3-7BF8A7A0BC0B}" type="slidenum">
              <a:rPr lang="en-US" smtClean="0"/>
              <a:t>‹#›</a:t>
            </a:fld>
            <a:endParaRPr lang="en-US"/>
          </a:p>
        </p:txBody>
      </p:sp>
    </p:spTree>
    <p:extLst>
      <p:ext uri="{BB962C8B-B14F-4D97-AF65-F5344CB8AC3E}">
        <p14:creationId xmlns:p14="http://schemas.microsoft.com/office/powerpoint/2010/main" val="2499507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15C15-6CF2-42B2-9D72-714776000549}"/>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8E007E2-816F-45D7-9509-6E48374C32D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EEF7EE-AB8B-4A3E-8AAE-969D6A40FAE5}"/>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5" name="Footer Placeholder 4">
            <a:extLst>
              <a:ext uri="{FF2B5EF4-FFF2-40B4-BE49-F238E27FC236}">
                <a16:creationId xmlns:a16="http://schemas.microsoft.com/office/drawing/2014/main" id="{4C094E1D-BBBA-4A7E-804C-B9D4D006A5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E91E49-77BD-4208-8428-B407B0C51605}"/>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3139302684"/>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53C45-2EDD-4A3E-A0A8-8E9E2732E287}"/>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86A62326-C952-47D2-A7D8-EFD236A6693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3C58C47-432B-402B-8079-8DD7E909B7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BAB9F9B-24CB-4B68-94FA-BB079AE4DE82}"/>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6" name="Footer Placeholder 5">
            <a:extLst>
              <a:ext uri="{FF2B5EF4-FFF2-40B4-BE49-F238E27FC236}">
                <a16:creationId xmlns:a16="http://schemas.microsoft.com/office/drawing/2014/main" id="{686E0C9B-89C4-48FB-B71C-19936F89A2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CEA9E2-4292-4A86-BF4F-D013AABCF662}"/>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193243676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502B1-BCEE-4E8D-B9E7-06FD3D79AC52}"/>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94F5FAE-A786-4C3E-8CBC-AE2FF777B09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B35AA4-CE6D-48C0-902E-A0226605CD1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EAEE9F6-C014-4095-86A6-A402855AC31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D2667C-9592-4439-8F22-0ECB4CA859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EFEAF49-3DAA-46BB-9799-2690686E142A}"/>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8" name="Footer Placeholder 7">
            <a:extLst>
              <a:ext uri="{FF2B5EF4-FFF2-40B4-BE49-F238E27FC236}">
                <a16:creationId xmlns:a16="http://schemas.microsoft.com/office/drawing/2014/main" id="{EF70989F-4F4F-4FD9-9B4D-ECEC8C61F3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923617-0FAB-4240-8AB9-024FF3F296C7}"/>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3833346195"/>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933BE-B5EE-4FF3-A213-55EF0B0F72EB}"/>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38A5A2F0-9805-44D0-B41E-22A7D3DC4322}"/>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4" name="Footer Placeholder 3">
            <a:extLst>
              <a:ext uri="{FF2B5EF4-FFF2-40B4-BE49-F238E27FC236}">
                <a16:creationId xmlns:a16="http://schemas.microsoft.com/office/drawing/2014/main" id="{8B70E238-E762-44AE-889F-D1953E4F050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BBB6CB-3C04-4888-993C-0FC8EA1DEFAA}"/>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1496722707"/>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A2439B-E680-4DEA-833C-01CA40317330}"/>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3" name="Footer Placeholder 2">
            <a:extLst>
              <a:ext uri="{FF2B5EF4-FFF2-40B4-BE49-F238E27FC236}">
                <a16:creationId xmlns:a16="http://schemas.microsoft.com/office/drawing/2014/main" id="{3C19CE30-217E-4747-9C6A-B6533EA97F2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CE58126-2570-4B50-B234-BF42C996E111}"/>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297682285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26F77-D6B1-4BD3-9F86-9F6C807F3C5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C5DFE07-F8CB-46E4-BE88-B07C7D2808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1E4CA58-31CF-4A55-A752-F1942927A6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79E197-7700-413E-9DA9-966B3492577E}"/>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6" name="Footer Placeholder 5">
            <a:extLst>
              <a:ext uri="{FF2B5EF4-FFF2-40B4-BE49-F238E27FC236}">
                <a16:creationId xmlns:a16="http://schemas.microsoft.com/office/drawing/2014/main" id="{6C5A1BC9-C8A8-4D26-B926-182962EDBF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F42DF05-836C-4695-A8F4-38F68B61E23D}"/>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1638388683"/>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5790C-2E13-462F-B670-730314A70BB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C0F9CC-88A3-4E4F-B152-B6E00C2620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784B314-559F-4DB6-B34D-8FBDDA3FF8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E09AF4-39CC-4905-8F4C-4AF9BCCF216E}"/>
              </a:ext>
            </a:extLst>
          </p:cNvPr>
          <p:cNvSpPr>
            <a:spLocks noGrp="1"/>
          </p:cNvSpPr>
          <p:nvPr>
            <p:ph type="dt" sz="half" idx="10"/>
          </p:nvPr>
        </p:nvSpPr>
        <p:spPr/>
        <p:txBody>
          <a:bodyPr/>
          <a:lstStyle/>
          <a:p>
            <a:fld id="{D8805EE4-3D02-4966-8C94-F20C38C4DCF8}" type="datetimeFigureOut">
              <a:rPr lang="en-US" smtClean="0"/>
              <a:t>5/2/2022</a:t>
            </a:fld>
            <a:endParaRPr lang="en-US"/>
          </a:p>
        </p:txBody>
      </p:sp>
      <p:sp>
        <p:nvSpPr>
          <p:cNvPr id="6" name="Footer Placeholder 5">
            <a:extLst>
              <a:ext uri="{FF2B5EF4-FFF2-40B4-BE49-F238E27FC236}">
                <a16:creationId xmlns:a16="http://schemas.microsoft.com/office/drawing/2014/main" id="{786507E6-96AC-4628-A185-06E7E66D03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BBAC9F-F505-4E47-825B-5E854C212DF6}"/>
              </a:ext>
            </a:extLst>
          </p:cNvPr>
          <p:cNvSpPr>
            <a:spLocks noGrp="1"/>
          </p:cNvSpPr>
          <p:nvPr>
            <p:ph type="sldNum" sz="quarter" idx="12"/>
          </p:nvPr>
        </p:nvSpPr>
        <p:spPr/>
        <p:txBody>
          <a:bodyPr/>
          <a:lstStyle/>
          <a:p>
            <a:fld id="{4D58085F-726E-4529-9D67-6AA5FA65B3EA}" type="slidenum">
              <a:rPr lang="en-US" smtClean="0"/>
              <a:t>‹#›</a:t>
            </a:fld>
            <a:endParaRPr lang="en-US"/>
          </a:p>
        </p:txBody>
      </p:sp>
    </p:spTree>
    <p:extLst>
      <p:ext uri="{BB962C8B-B14F-4D97-AF65-F5344CB8AC3E}">
        <p14:creationId xmlns:p14="http://schemas.microsoft.com/office/powerpoint/2010/main" val="3718307322"/>
      </p:ext>
    </p:extLst>
  </p:cSld>
  <p:clrMapOvr>
    <a:masterClrMapping/>
  </p:clrMapOvr>
  <mc:AlternateContent xmlns:mc="http://schemas.openxmlformats.org/markup-compatibility/2006" xmlns:p14="http://schemas.microsoft.com/office/powerpoint/2010/main">
    <mc:Choice Requires="p14">
      <p:transition p14:dur="10" advClick="0"/>
    </mc:Choice>
    <mc:Fallback xmlns="">
      <p:transition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5082F4-B1E6-4B2D-8D93-F71E649102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576148D-B414-4AD0-81D9-80AB4B0D9D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8BD4D4-5300-4886-85E6-57FA61BF38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805EE4-3D02-4966-8C94-F20C38C4DCF8}" type="datetimeFigureOut">
              <a:rPr lang="en-US" smtClean="0"/>
              <a:t>5/2/2022</a:t>
            </a:fld>
            <a:endParaRPr lang="en-US"/>
          </a:p>
        </p:txBody>
      </p:sp>
      <p:sp>
        <p:nvSpPr>
          <p:cNvPr id="5" name="Footer Placeholder 4">
            <a:extLst>
              <a:ext uri="{FF2B5EF4-FFF2-40B4-BE49-F238E27FC236}">
                <a16:creationId xmlns:a16="http://schemas.microsoft.com/office/drawing/2014/main" id="{6CFC14AD-5E36-458F-8C41-699F25FAF5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FECEED-2F26-4ACD-BD1B-8F6DFAFA5A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8085F-726E-4529-9D67-6AA5FA65B3EA}" type="slidenum">
              <a:rPr lang="en-US" smtClean="0"/>
              <a:t>‹#›</a:t>
            </a:fld>
            <a:endParaRPr lang="en-US"/>
          </a:p>
        </p:txBody>
      </p:sp>
    </p:spTree>
    <p:extLst>
      <p:ext uri="{BB962C8B-B14F-4D97-AF65-F5344CB8AC3E}">
        <p14:creationId xmlns:p14="http://schemas.microsoft.com/office/powerpoint/2010/main" val="7905057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mc:AlternateContent xmlns:mc="http://schemas.openxmlformats.org/markup-compatibility/2006" xmlns:p14="http://schemas.microsoft.com/office/powerpoint/2010/main">
    <mc:Choice Requires="p14">
      <p:transition p14:dur="10" advClick="0"/>
    </mc:Choice>
    <mc:Fallback xmlns="">
      <p:transition advClick="0"/>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9EC51F-8492-F74D-4450-DDE9BC55EE9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2E1B8C-3350-4BBB-3EA2-1070BE839C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D878A6-2694-38AB-B842-5CA4E721AC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5AA161-A66B-4951-A744-9CF5A0781683}" type="datetimeFigureOut">
              <a:rPr lang="en-US" smtClean="0"/>
              <a:t>5/2/2022</a:t>
            </a:fld>
            <a:endParaRPr lang="en-US"/>
          </a:p>
        </p:txBody>
      </p:sp>
      <p:sp>
        <p:nvSpPr>
          <p:cNvPr id="5" name="Footer Placeholder 4">
            <a:extLst>
              <a:ext uri="{FF2B5EF4-FFF2-40B4-BE49-F238E27FC236}">
                <a16:creationId xmlns:a16="http://schemas.microsoft.com/office/drawing/2014/main" id="{30DA3474-2627-AC29-5988-C7B0A17F9FE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685AE8-F5EC-99B3-6A49-179F60C1C4A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F443B9-748B-4EA0-82C3-7BF8A7A0BC0B}" type="slidenum">
              <a:rPr lang="en-US" smtClean="0"/>
              <a:t>‹#›</a:t>
            </a:fld>
            <a:endParaRPr lang="en-US"/>
          </a:p>
        </p:txBody>
      </p:sp>
    </p:spTree>
    <p:extLst>
      <p:ext uri="{BB962C8B-B14F-4D97-AF65-F5344CB8AC3E}">
        <p14:creationId xmlns:p14="http://schemas.microsoft.com/office/powerpoint/2010/main" val="1008762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KGallego@HispanicUnity.org"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F07848A-5E71-45BD-8B4F-90C77DFA3EBF}"/>
              </a:ext>
            </a:extLst>
          </p:cNvPr>
          <p:cNvSpPr/>
          <p:nvPr/>
        </p:nvSpPr>
        <p:spPr>
          <a:xfrm>
            <a:off x="0" y="2779494"/>
            <a:ext cx="12192000" cy="1299011"/>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Subtitle 2">
            <a:extLst>
              <a:ext uri="{FF2B5EF4-FFF2-40B4-BE49-F238E27FC236}">
                <a16:creationId xmlns:a16="http://schemas.microsoft.com/office/drawing/2014/main" id="{D37D6D1A-0F68-4CDC-84EC-8A81F8FB815E}"/>
              </a:ext>
            </a:extLst>
          </p:cNvPr>
          <p:cNvSpPr txBox="1">
            <a:spLocks/>
          </p:cNvSpPr>
          <p:nvPr/>
        </p:nvSpPr>
        <p:spPr>
          <a:xfrm>
            <a:off x="1422820" y="2718772"/>
            <a:ext cx="9492134" cy="56775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3200" b="1" dirty="0">
                <a:solidFill>
                  <a:schemeClr val="bg1"/>
                </a:solidFill>
                <a:latin typeface="Arial" panose="020B0604020202020204" pitchFamily="34" charset="0"/>
                <a:cs typeface="Arial" panose="020B0604020202020204" pitchFamily="34" charset="0"/>
              </a:rPr>
              <a:t> </a:t>
            </a:r>
          </a:p>
          <a:p>
            <a:r>
              <a:rPr lang="en-US" i="1" dirty="0">
                <a:solidFill>
                  <a:schemeClr val="bg1"/>
                </a:solidFill>
                <a:latin typeface="Arial" panose="020B0604020202020204" pitchFamily="34" charset="0"/>
                <a:cs typeface="Arial" panose="020B0604020202020204" pitchFamily="34" charset="0"/>
              </a:rPr>
              <a:t> </a:t>
            </a:r>
          </a:p>
        </p:txBody>
      </p:sp>
      <p:sp>
        <p:nvSpPr>
          <p:cNvPr id="2" name="TextBox 1">
            <a:extLst>
              <a:ext uri="{FF2B5EF4-FFF2-40B4-BE49-F238E27FC236}">
                <a16:creationId xmlns:a16="http://schemas.microsoft.com/office/drawing/2014/main" id="{8F9B0737-DDF3-4F86-B8B7-AC16F8C2E044}"/>
              </a:ext>
            </a:extLst>
          </p:cNvPr>
          <p:cNvSpPr txBox="1"/>
          <p:nvPr/>
        </p:nvSpPr>
        <p:spPr>
          <a:xfrm>
            <a:off x="2475804" y="2878176"/>
            <a:ext cx="7071360" cy="1200329"/>
          </a:xfrm>
          <a:prstGeom prst="rect">
            <a:avLst/>
          </a:prstGeom>
          <a:noFill/>
        </p:spPr>
        <p:txBody>
          <a:bodyPr wrap="square" rtlCol="0">
            <a:spAutoFit/>
          </a:bodyPr>
          <a:lstStyle/>
          <a:p>
            <a:pPr algn="ctr"/>
            <a:r>
              <a:rPr lang="en-US" sz="3600" b="1" dirty="0">
                <a:solidFill>
                  <a:schemeClr val="bg1"/>
                </a:solidFill>
                <a:latin typeface="Arial" panose="020B0604020202020204" pitchFamily="34" charset="0"/>
                <a:cs typeface="Arial" panose="020B0604020202020204" pitchFamily="34" charset="0"/>
              </a:rPr>
              <a:t>Board Elevator Pitch</a:t>
            </a:r>
          </a:p>
          <a:p>
            <a:pPr algn="ctr"/>
            <a:r>
              <a:rPr lang="en-US" sz="3600" b="1" dirty="0">
                <a:solidFill>
                  <a:schemeClr val="bg1"/>
                </a:solidFill>
                <a:latin typeface="Arial" panose="020B0604020202020204" pitchFamily="34" charset="0"/>
                <a:cs typeface="Arial" panose="020B0604020202020204" pitchFamily="34" charset="0"/>
              </a:rPr>
              <a:t>Toolkit 2022</a:t>
            </a:r>
          </a:p>
        </p:txBody>
      </p:sp>
      <p:pic>
        <p:nvPicPr>
          <p:cNvPr id="6" name="Picture 5" descr="Logo&#10;&#10;Description automatically generated">
            <a:extLst>
              <a:ext uri="{FF2B5EF4-FFF2-40B4-BE49-F238E27FC236}">
                <a16:creationId xmlns:a16="http://schemas.microsoft.com/office/drawing/2014/main" id="{DD717563-A61F-4730-8015-E181D192DFF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45395" y="783772"/>
            <a:ext cx="4301210" cy="1616313"/>
          </a:xfrm>
          <a:prstGeom prst="rect">
            <a:avLst/>
          </a:prstGeom>
        </p:spPr>
      </p:pic>
    </p:spTree>
    <p:extLst>
      <p:ext uri="{BB962C8B-B14F-4D97-AF65-F5344CB8AC3E}">
        <p14:creationId xmlns:p14="http://schemas.microsoft.com/office/powerpoint/2010/main" val="4136399030"/>
      </p:ext>
    </p:extLst>
  </p:cSld>
  <p:clrMapOvr>
    <a:masterClrMapping/>
  </p:clrMapOvr>
  <mc:AlternateContent xmlns:mc="http://schemas.openxmlformats.org/markup-compatibility/2006" xmlns:p14="http://schemas.microsoft.com/office/powerpoint/2010/main">
    <mc:Choice Requires="p14">
      <p:transition p14:dur="10" advClick="0" advTm="9000"/>
    </mc:Choice>
    <mc:Fallback xmlns="">
      <p:transition advClick="0" advTm="900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F07848A-5E71-45BD-8B4F-90C77DFA3EBF}"/>
              </a:ext>
            </a:extLst>
          </p:cNvPr>
          <p:cNvSpPr/>
          <p:nvPr/>
        </p:nvSpPr>
        <p:spPr>
          <a:xfrm>
            <a:off x="5333999" y="-5819"/>
            <a:ext cx="6858000" cy="1531257"/>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Arial" panose="020B0604020202020204" pitchFamily="34" charset="0"/>
                <a:cs typeface="Arial" panose="020B0604020202020204" pitchFamily="34" charset="0"/>
              </a:rPr>
              <a:t> </a:t>
            </a:r>
          </a:p>
        </p:txBody>
      </p:sp>
      <p:pic>
        <p:nvPicPr>
          <p:cNvPr id="14" name="Picture 13" descr="Logo&#10;&#10;Description automatically generated">
            <a:extLst>
              <a:ext uri="{FF2B5EF4-FFF2-40B4-BE49-F238E27FC236}">
                <a16:creationId xmlns:a16="http://schemas.microsoft.com/office/drawing/2014/main" id="{B983EE7B-0BB9-491C-A05A-8B8CF0F7C5F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404" y="422105"/>
            <a:ext cx="2364818" cy="1205593"/>
          </a:xfrm>
          <a:prstGeom prst="rect">
            <a:avLst/>
          </a:prstGeom>
        </p:spPr>
      </p:pic>
      <p:sp>
        <p:nvSpPr>
          <p:cNvPr id="2" name="Flowchart: Connector 1">
            <a:extLst>
              <a:ext uri="{FF2B5EF4-FFF2-40B4-BE49-F238E27FC236}">
                <a16:creationId xmlns:a16="http://schemas.microsoft.com/office/drawing/2014/main" id="{4D168C96-C5BF-4637-BB08-F4E012CD306C}"/>
              </a:ext>
            </a:extLst>
          </p:cNvPr>
          <p:cNvSpPr/>
          <p:nvPr/>
        </p:nvSpPr>
        <p:spPr>
          <a:xfrm>
            <a:off x="9351264" y="6315456"/>
            <a:ext cx="158496" cy="170688"/>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546C70B-3B12-4DC7-A8FA-453D54CE2011}"/>
              </a:ext>
            </a:extLst>
          </p:cNvPr>
          <p:cNvSpPr txBox="1"/>
          <p:nvPr/>
        </p:nvSpPr>
        <p:spPr>
          <a:xfrm>
            <a:off x="9619488" y="6278880"/>
            <a:ext cx="215798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www.HispanicUnity.org</a:t>
            </a:r>
          </a:p>
        </p:txBody>
      </p:sp>
      <p:sp>
        <p:nvSpPr>
          <p:cNvPr id="9" name="TextBox 8">
            <a:extLst>
              <a:ext uri="{FF2B5EF4-FFF2-40B4-BE49-F238E27FC236}">
                <a16:creationId xmlns:a16="http://schemas.microsoft.com/office/drawing/2014/main" id="{A2063546-C09D-49D4-B62B-A8D8E36EC169}"/>
              </a:ext>
            </a:extLst>
          </p:cNvPr>
          <p:cNvSpPr txBox="1"/>
          <p:nvPr/>
        </p:nvSpPr>
        <p:spPr>
          <a:xfrm>
            <a:off x="7768908" y="302121"/>
            <a:ext cx="2737282" cy="628955"/>
          </a:xfrm>
          <a:prstGeom prst="rect">
            <a:avLst/>
          </a:prstGeom>
          <a:noFill/>
        </p:spPr>
        <p:txBody>
          <a:bodyPr wrap="square" rtlCol="0">
            <a:spAutoFit/>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altLang="en-US" sz="32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rPr>
              <a:t>THANK YOU</a:t>
            </a:r>
          </a:p>
        </p:txBody>
      </p:sp>
      <p:sp>
        <p:nvSpPr>
          <p:cNvPr id="13" name="TextBox 12">
            <a:extLst>
              <a:ext uri="{FF2B5EF4-FFF2-40B4-BE49-F238E27FC236}">
                <a16:creationId xmlns:a16="http://schemas.microsoft.com/office/drawing/2014/main" id="{4850322C-EEC2-4092-A7CE-87CC72EF5B0C}"/>
              </a:ext>
            </a:extLst>
          </p:cNvPr>
          <p:cNvSpPr txBox="1"/>
          <p:nvPr/>
        </p:nvSpPr>
        <p:spPr>
          <a:xfrm>
            <a:off x="510770" y="2232779"/>
            <a:ext cx="7186170" cy="369332"/>
          </a:xfrm>
          <a:prstGeom prst="rect">
            <a:avLst/>
          </a:prstGeom>
          <a:noFill/>
        </p:spPr>
        <p:txBody>
          <a:bodyPr wrap="square">
            <a:spAutoFit/>
          </a:bodyPr>
          <a:lstStyle/>
          <a:p>
            <a:r>
              <a:rPr lang="en-US" b="1" dirty="0">
                <a:solidFill>
                  <a:schemeClr val="bg1"/>
                </a:solidFill>
                <a:effectLst/>
                <a:latin typeface="Arial" panose="020B0604020202020204" pitchFamily="34" charset="0"/>
                <a:cs typeface="Arial" panose="020B0604020202020204" pitchFamily="34" charset="0"/>
              </a:rPr>
              <a:t>Messaging: The Value, Problem, Solution, Action (VPSA) model</a:t>
            </a:r>
          </a:p>
        </p:txBody>
      </p:sp>
      <p:sp>
        <p:nvSpPr>
          <p:cNvPr id="11" name="TextBox 10">
            <a:extLst>
              <a:ext uri="{FF2B5EF4-FFF2-40B4-BE49-F238E27FC236}">
                <a16:creationId xmlns:a16="http://schemas.microsoft.com/office/drawing/2014/main" id="{FC9E7B50-CE02-49F5-9E2A-D48356AD6D0D}"/>
              </a:ext>
            </a:extLst>
          </p:cNvPr>
          <p:cNvSpPr txBox="1"/>
          <p:nvPr/>
        </p:nvSpPr>
        <p:spPr>
          <a:xfrm>
            <a:off x="3049480" y="2733757"/>
            <a:ext cx="6098958" cy="1384995"/>
          </a:xfrm>
          <a:prstGeom prst="rect">
            <a:avLst/>
          </a:prstGeom>
          <a:noFill/>
        </p:spPr>
        <p:txBody>
          <a:bodyPr wrap="square">
            <a:spAutoFit/>
          </a:bodyPr>
          <a:lstStyle/>
          <a:p>
            <a:pPr algn="ctr"/>
            <a:r>
              <a:rPr lang="en-US" sz="2800" b="1" dirty="0">
                <a:latin typeface="Arial" panose="020B0604020202020204" pitchFamily="34" charset="0"/>
                <a:cs typeface="Arial" panose="020B0604020202020204" pitchFamily="34" charset="0"/>
              </a:rPr>
              <a:t>“What do I SAY about HUF?”</a:t>
            </a:r>
          </a:p>
          <a:p>
            <a:pPr algn="ctr"/>
            <a:endParaRPr lang="en-US" sz="2800" b="1" dirty="0">
              <a:latin typeface="Arial" panose="020B0604020202020204" pitchFamily="34" charset="0"/>
              <a:cs typeface="Arial" panose="020B0604020202020204" pitchFamily="34" charset="0"/>
            </a:endParaRPr>
          </a:p>
          <a:p>
            <a:pPr algn="ctr"/>
            <a:r>
              <a:rPr lang="en-US" sz="2800" b="1" dirty="0">
                <a:latin typeface="Arial" panose="020B0604020202020204" pitchFamily="34" charset="0"/>
                <a:cs typeface="Arial" panose="020B0604020202020204" pitchFamily="34" charset="0"/>
              </a:rPr>
              <a:t>“Talk about </a:t>
            </a:r>
            <a:r>
              <a:rPr lang="en-US" sz="2800" b="1" i="1" u="sng" dirty="0">
                <a:latin typeface="Arial" panose="020B0604020202020204" pitchFamily="34" charset="0"/>
                <a:cs typeface="Arial" panose="020B0604020202020204" pitchFamily="34" charset="0"/>
              </a:rPr>
              <a:t>why</a:t>
            </a:r>
            <a:r>
              <a:rPr lang="en-US" sz="2800" b="1" u="sng" dirty="0">
                <a:latin typeface="Arial" panose="020B0604020202020204" pitchFamily="34" charset="0"/>
                <a:cs typeface="Arial" panose="020B0604020202020204" pitchFamily="34" charset="0"/>
              </a:rPr>
              <a:t> you care</a:t>
            </a:r>
            <a:r>
              <a:rPr lang="en-US" sz="2800" b="1" dirty="0">
                <a:latin typeface="Arial" panose="020B0604020202020204" pitchFamily="34" charset="0"/>
                <a:cs typeface="Arial" panose="020B0604020202020204" pitchFamily="34" charset="0"/>
              </a:rPr>
              <a:t>.”</a:t>
            </a:r>
          </a:p>
        </p:txBody>
      </p:sp>
      <p:sp>
        <p:nvSpPr>
          <p:cNvPr id="15" name="TextBox 14">
            <a:extLst>
              <a:ext uri="{FF2B5EF4-FFF2-40B4-BE49-F238E27FC236}">
                <a16:creationId xmlns:a16="http://schemas.microsoft.com/office/drawing/2014/main" id="{AB3A3AE6-4991-4AC2-9CCF-A9D282843634}"/>
              </a:ext>
            </a:extLst>
          </p:cNvPr>
          <p:cNvSpPr txBox="1"/>
          <p:nvPr/>
        </p:nvSpPr>
        <p:spPr>
          <a:xfrm>
            <a:off x="3049480" y="4713114"/>
            <a:ext cx="6098958" cy="1292662"/>
          </a:xfrm>
          <a:prstGeom prst="rect">
            <a:avLst/>
          </a:prstGeom>
          <a:noFill/>
        </p:spPr>
        <p:txBody>
          <a:bodyPr wrap="square">
            <a:spAutoFit/>
          </a:bodyPr>
          <a:lstStyle/>
          <a:p>
            <a:pPr algn="ctr"/>
            <a:r>
              <a:rPr lang="en-US" sz="2400" b="1" dirty="0">
                <a:latin typeface="Arial" panose="020B0604020202020204" pitchFamily="34" charset="0"/>
                <a:cs typeface="Arial" panose="020B0604020202020204" pitchFamily="34" charset="0"/>
              </a:rPr>
              <a:t>Questions?</a:t>
            </a:r>
          </a:p>
          <a:p>
            <a:pPr algn="ctr"/>
            <a:r>
              <a:rPr lang="en-US" sz="1800" dirty="0">
                <a:latin typeface="Arial" panose="020B0604020202020204" pitchFamily="34" charset="0"/>
                <a:cs typeface="Arial" panose="020B0604020202020204" pitchFamily="34" charset="0"/>
              </a:rPr>
              <a:t>Katherin Gallego, </a:t>
            </a:r>
            <a:r>
              <a:rPr lang="en-US" dirty="0">
                <a:latin typeface="Arial" panose="020B0604020202020204" pitchFamily="34" charset="0"/>
                <a:cs typeface="Arial" panose="020B0604020202020204" pitchFamily="34" charset="0"/>
              </a:rPr>
              <a:t>Marketing Director</a:t>
            </a:r>
            <a:endParaRPr lang="en-US" sz="1800"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hlinkClick r:id="rId3"/>
              </a:rPr>
              <a:t>K</a:t>
            </a:r>
            <a:r>
              <a:rPr lang="en-US" sz="1800" dirty="0">
                <a:latin typeface="Arial" panose="020B0604020202020204" pitchFamily="34" charset="0"/>
                <a:cs typeface="Arial" panose="020B0604020202020204" pitchFamily="34" charset="0"/>
                <a:hlinkClick r:id="rId3"/>
              </a:rPr>
              <a:t>Gallego@HispanicUnity.org</a:t>
            </a:r>
            <a:endParaRPr lang="en-US" sz="1800" dirty="0">
              <a:latin typeface="Arial" panose="020B0604020202020204" pitchFamily="34" charset="0"/>
              <a:cs typeface="Arial" panose="020B0604020202020204" pitchFamily="34" charset="0"/>
            </a:endParaRPr>
          </a:p>
          <a:p>
            <a:pPr algn="ctr"/>
            <a:r>
              <a:rPr lang="en-US" sz="1800" dirty="0">
                <a:latin typeface="Arial" panose="020B0604020202020204" pitchFamily="34" charset="0"/>
                <a:cs typeface="Arial" panose="020B0604020202020204" pitchFamily="34" charset="0"/>
              </a:rPr>
              <a:t>305.206.0691</a:t>
            </a: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3127120"/>
      </p:ext>
    </p:extLst>
  </p:cSld>
  <p:clrMapOvr>
    <a:masterClrMapping/>
  </p:clrMapOvr>
  <mc:AlternateContent xmlns:mc="http://schemas.openxmlformats.org/markup-compatibility/2006" xmlns:p14="http://schemas.microsoft.com/office/powerpoint/2010/main">
    <mc:Choice Requires="p14">
      <p:transition p14:dur="10" advClick="0" advTm="9000"/>
    </mc:Choice>
    <mc:Fallback xmlns="">
      <p:transition advClick="0" advTm="9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08B62EF-9C43-448C-AA74-0EAE39D046CC}"/>
              </a:ext>
            </a:extLst>
          </p:cNvPr>
          <p:cNvSpPr/>
          <p:nvPr/>
        </p:nvSpPr>
        <p:spPr>
          <a:xfrm>
            <a:off x="971365" y="2883401"/>
            <a:ext cx="3502981"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F07848A-5E71-45BD-8B4F-90C77DFA3EBF}"/>
              </a:ext>
            </a:extLst>
          </p:cNvPr>
          <p:cNvSpPr/>
          <p:nvPr/>
        </p:nvSpPr>
        <p:spPr>
          <a:xfrm>
            <a:off x="5334000" y="0"/>
            <a:ext cx="6858000" cy="1531257"/>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Arial" panose="020B0604020202020204" pitchFamily="34" charset="0"/>
                <a:cs typeface="Arial" panose="020B0604020202020204" pitchFamily="34" charset="0"/>
              </a:rPr>
              <a:t> </a:t>
            </a:r>
          </a:p>
        </p:txBody>
      </p:sp>
      <p:sp>
        <p:nvSpPr>
          <p:cNvPr id="2" name="Flowchart: Connector 1">
            <a:extLst>
              <a:ext uri="{FF2B5EF4-FFF2-40B4-BE49-F238E27FC236}">
                <a16:creationId xmlns:a16="http://schemas.microsoft.com/office/drawing/2014/main" id="{4D168C96-C5BF-4637-BB08-F4E012CD306C}"/>
              </a:ext>
            </a:extLst>
          </p:cNvPr>
          <p:cNvSpPr/>
          <p:nvPr/>
        </p:nvSpPr>
        <p:spPr>
          <a:xfrm>
            <a:off x="9351264" y="6315456"/>
            <a:ext cx="158496" cy="170688"/>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546C70B-3B12-4DC7-A8FA-453D54CE2011}"/>
              </a:ext>
            </a:extLst>
          </p:cNvPr>
          <p:cNvSpPr txBox="1"/>
          <p:nvPr/>
        </p:nvSpPr>
        <p:spPr>
          <a:xfrm>
            <a:off x="9619488" y="6278880"/>
            <a:ext cx="215798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www.HispanicUnity.org</a:t>
            </a:r>
          </a:p>
        </p:txBody>
      </p:sp>
      <p:sp>
        <p:nvSpPr>
          <p:cNvPr id="9" name="TextBox 8">
            <a:extLst>
              <a:ext uri="{FF2B5EF4-FFF2-40B4-BE49-F238E27FC236}">
                <a16:creationId xmlns:a16="http://schemas.microsoft.com/office/drawing/2014/main" id="{A2063546-C09D-49D4-B62B-A8D8E36EC169}"/>
              </a:ext>
            </a:extLst>
          </p:cNvPr>
          <p:cNvSpPr txBox="1"/>
          <p:nvPr/>
        </p:nvSpPr>
        <p:spPr>
          <a:xfrm>
            <a:off x="6449567" y="422105"/>
            <a:ext cx="4984871" cy="954107"/>
          </a:xfrm>
          <a:prstGeom prst="rect">
            <a:avLst/>
          </a:prstGeom>
          <a:noFill/>
        </p:spPr>
        <p:txBody>
          <a:bodyPr wrap="square" rtlCol="0">
            <a:spAutoFit/>
          </a:bodyPr>
          <a:lstStyle/>
          <a:p>
            <a:pPr>
              <a:spcAft>
                <a:spcPts val="1500"/>
              </a:spcAft>
            </a:pPr>
            <a:r>
              <a:rPr lang="en-US" sz="2800" b="1" kern="1400" spc="25" dirty="0">
                <a:solidFill>
                  <a:schemeClr val="bg1"/>
                </a:solidFill>
                <a:latin typeface="Arial" panose="020B0604020202020204" pitchFamily="34" charset="0"/>
                <a:ea typeface="Times New Roman" panose="02020603050405020304" pitchFamily="18" charset="0"/>
                <a:cs typeface="Arial" panose="020B0604020202020204" pitchFamily="34" charset="0"/>
              </a:rPr>
              <a:t>HUF Elevator Pitch (Samples)</a:t>
            </a:r>
          </a:p>
        </p:txBody>
      </p:sp>
      <p:sp>
        <p:nvSpPr>
          <p:cNvPr id="10" name="TextBox 9">
            <a:extLst>
              <a:ext uri="{FF2B5EF4-FFF2-40B4-BE49-F238E27FC236}">
                <a16:creationId xmlns:a16="http://schemas.microsoft.com/office/drawing/2014/main" id="{261E5DFA-01F8-49D3-A42B-61B8B4A951AB}"/>
              </a:ext>
            </a:extLst>
          </p:cNvPr>
          <p:cNvSpPr txBox="1"/>
          <p:nvPr/>
        </p:nvSpPr>
        <p:spPr>
          <a:xfrm>
            <a:off x="1007616" y="2270009"/>
            <a:ext cx="7337394" cy="400110"/>
          </a:xfrm>
          <a:prstGeom prst="rect">
            <a:avLst/>
          </a:prstGeom>
          <a:noFill/>
        </p:spPr>
        <p:txBody>
          <a:bodyPr wrap="square">
            <a:spAutoFit/>
          </a:bodyPr>
          <a:lstStyle/>
          <a:p>
            <a:pPr>
              <a:spcAft>
                <a:spcPts val="1500"/>
              </a:spcAft>
            </a:pPr>
            <a:r>
              <a:rPr lang="en-US" sz="2000" b="1" dirty="0">
                <a:latin typeface="Arial" panose="020B0604020202020204" pitchFamily="34" charset="0"/>
                <a:cs typeface="Arial" panose="020B0604020202020204" pitchFamily="34" charset="0"/>
              </a:rPr>
              <a:t>Introduction:</a:t>
            </a:r>
            <a:r>
              <a:rPr lang="en-US" sz="2000" dirty="0">
                <a:latin typeface="Arial" panose="020B0604020202020204" pitchFamily="34" charset="0"/>
                <a:cs typeface="Arial" panose="020B0604020202020204" pitchFamily="34" charset="0"/>
              </a:rPr>
              <a:t> I serve on the Board of a wonderful nonprofit… </a:t>
            </a:r>
          </a:p>
        </p:txBody>
      </p:sp>
      <p:sp>
        <p:nvSpPr>
          <p:cNvPr id="11" name="TextBox 10">
            <a:extLst>
              <a:ext uri="{FF2B5EF4-FFF2-40B4-BE49-F238E27FC236}">
                <a16:creationId xmlns:a16="http://schemas.microsoft.com/office/drawing/2014/main" id="{2B01EA04-2618-4D89-8053-FAC29C135FA2}"/>
              </a:ext>
            </a:extLst>
          </p:cNvPr>
          <p:cNvSpPr txBox="1"/>
          <p:nvPr/>
        </p:nvSpPr>
        <p:spPr>
          <a:xfrm>
            <a:off x="971365" y="2883401"/>
            <a:ext cx="10249269" cy="1631216"/>
          </a:xfrm>
          <a:prstGeom prst="rect">
            <a:avLst/>
          </a:prstGeom>
          <a:noFill/>
        </p:spPr>
        <p:txBody>
          <a:bodyPr wrap="square">
            <a:spAutoFit/>
          </a:bodyPr>
          <a:lstStyle/>
          <a:p>
            <a:r>
              <a:rPr lang="en-US" sz="1800" b="1" dirty="0">
                <a:solidFill>
                  <a:schemeClr val="bg1"/>
                </a:solidFill>
                <a:latin typeface="Arial" panose="020B0604020202020204" pitchFamily="34" charset="0"/>
                <a:cs typeface="Arial" panose="020B0604020202020204" pitchFamily="34" charset="0"/>
              </a:rPr>
              <a:t>:15 Elevator Pitch</a:t>
            </a:r>
          </a:p>
          <a:p>
            <a:endParaRPr lang="en-US" sz="18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HUF [or Hispanic Unity of Florida] is a one-stop </a:t>
            </a:r>
            <a:r>
              <a:rPr lang="en-US" sz="1600" u="sng" dirty="0">
                <a:latin typeface="Arial" panose="020B0604020202020204" pitchFamily="34" charset="0"/>
                <a:cs typeface="Arial" panose="020B0604020202020204" pitchFamily="34" charset="0"/>
              </a:rPr>
              <a:t>American dream</a:t>
            </a:r>
            <a:r>
              <a:rPr lang="en-US" sz="1600" dirty="0">
                <a:latin typeface="Arial" panose="020B0604020202020204" pitchFamily="34" charset="0"/>
                <a:cs typeface="Arial" panose="020B0604020202020204" pitchFamily="34" charset="0"/>
              </a:rPr>
              <a:t> machine.  For nearly 40 years, we have empowered families in South Florida with tools to </a:t>
            </a:r>
            <a:r>
              <a:rPr lang="en-US" sz="1600" u="sng" dirty="0">
                <a:latin typeface="Arial" panose="020B0604020202020204" pitchFamily="34" charset="0"/>
                <a:cs typeface="Arial" panose="020B0604020202020204" pitchFamily="34" charset="0"/>
              </a:rPr>
              <a:t>learn English</a:t>
            </a:r>
            <a:r>
              <a:rPr lang="en-US" sz="1600" dirty="0">
                <a:latin typeface="Arial" panose="020B0604020202020204" pitchFamily="34" charset="0"/>
                <a:cs typeface="Arial" panose="020B0604020202020204" pitchFamily="34" charset="0"/>
              </a:rPr>
              <a:t>, </a:t>
            </a:r>
            <a:r>
              <a:rPr lang="en-US" sz="1600" u="sng" dirty="0">
                <a:latin typeface="Arial" panose="020B0604020202020204" pitchFamily="34" charset="0"/>
                <a:cs typeface="Arial" panose="020B0604020202020204" pitchFamily="34" charset="0"/>
              </a:rPr>
              <a:t>become US Citizens</a:t>
            </a:r>
            <a:r>
              <a:rPr lang="en-US" sz="1600" dirty="0">
                <a:latin typeface="Arial" panose="020B0604020202020204" pitchFamily="34" charset="0"/>
                <a:cs typeface="Arial" panose="020B0604020202020204" pitchFamily="34" charset="0"/>
              </a:rPr>
              <a:t>, and </a:t>
            </a:r>
            <a:r>
              <a:rPr lang="en-US" sz="1600" u="sng" dirty="0">
                <a:latin typeface="Arial" panose="020B0604020202020204" pitchFamily="34" charset="0"/>
                <a:cs typeface="Arial" panose="020B0604020202020204" pitchFamily="34" charset="0"/>
              </a:rPr>
              <a:t>improve their financial position</a:t>
            </a:r>
            <a:r>
              <a:rPr lang="en-US" sz="1600" dirty="0">
                <a:latin typeface="Arial" panose="020B0604020202020204" pitchFamily="34" charset="0"/>
                <a:cs typeface="Arial" panose="020B0604020202020204" pitchFamily="34" charset="0"/>
              </a:rPr>
              <a:t>.  It would be great if you could learn about our impact firsthand in one of our virtual Empowerment tours. </a:t>
            </a:r>
          </a:p>
        </p:txBody>
      </p:sp>
      <p:pic>
        <p:nvPicPr>
          <p:cNvPr id="13" name="Picture 12" descr="Logo&#10;&#10;Description automatically generated">
            <a:extLst>
              <a:ext uri="{FF2B5EF4-FFF2-40B4-BE49-F238E27FC236}">
                <a16:creationId xmlns:a16="http://schemas.microsoft.com/office/drawing/2014/main" id="{6EFB76A6-27F0-F485-EA30-C698DA56339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562" y="456370"/>
            <a:ext cx="2860407" cy="1074887"/>
          </a:xfrm>
          <a:prstGeom prst="rect">
            <a:avLst/>
          </a:prstGeom>
        </p:spPr>
      </p:pic>
    </p:spTree>
    <p:extLst>
      <p:ext uri="{BB962C8B-B14F-4D97-AF65-F5344CB8AC3E}">
        <p14:creationId xmlns:p14="http://schemas.microsoft.com/office/powerpoint/2010/main" val="598988435"/>
      </p:ext>
    </p:extLst>
  </p:cSld>
  <p:clrMapOvr>
    <a:masterClrMapping/>
  </p:clrMapOvr>
  <mc:AlternateContent xmlns:mc="http://schemas.openxmlformats.org/markup-compatibility/2006" xmlns:p14="http://schemas.microsoft.com/office/powerpoint/2010/main">
    <mc:Choice Requires="p14">
      <p:transition p14:dur="10" advClick="0" advTm="9000"/>
    </mc:Choice>
    <mc:Fallback xmlns="">
      <p:transition advClick="0" advTm="9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D38C255-9932-4B0F-8B88-FF16EAEE9F44}"/>
              </a:ext>
            </a:extLst>
          </p:cNvPr>
          <p:cNvSpPr/>
          <p:nvPr/>
        </p:nvSpPr>
        <p:spPr>
          <a:xfrm>
            <a:off x="6449567" y="2447237"/>
            <a:ext cx="3553996"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13888BCD-F102-4CAD-8546-89C09F227135}"/>
              </a:ext>
            </a:extLst>
          </p:cNvPr>
          <p:cNvSpPr/>
          <p:nvPr/>
        </p:nvSpPr>
        <p:spPr>
          <a:xfrm>
            <a:off x="1007616" y="2454271"/>
            <a:ext cx="3386831" cy="40011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F07848A-5E71-45BD-8B4F-90C77DFA3EBF}"/>
              </a:ext>
            </a:extLst>
          </p:cNvPr>
          <p:cNvSpPr/>
          <p:nvPr/>
        </p:nvSpPr>
        <p:spPr>
          <a:xfrm>
            <a:off x="5334000" y="0"/>
            <a:ext cx="6858000" cy="1531257"/>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Arial" panose="020B0604020202020204" pitchFamily="34" charset="0"/>
                <a:cs typeface="Arial" panose="020B0604020202020204" pitchFamily="34" charset="0"/>
              </a:rPr>
              <a:t> </a:t>
            </a:r>
          </a:p>
        </p:txBody>
      </p:sp>
      <p:sp>
        <p:nvSpPr>
          <p:cNvPr id="2" name="Flowchart: Connector 1">
            <a:extLst>
              <a:ext uri="{FF2B5EF4-FFF2-40B4-BE49-F238E27FC236}">
                <a16:creationId xmlns:a16="http://schemas.microsoft.com/office/drawing/2014/main" id="{4D168C96-C5BF-4637-BB08-F4E012CD306C}"/>
              </a:ext>
            </a:extLst>
          </p:cNvPr>
          <p:cNvSpPr/>
          <p:nvPr/>
        </p:nvSpPr>
        <p:spPr>
          <a:xfrm>
            <a:off x="9351264" y="6315456"/>
            <a:ext cx="158496" cy="170688"/>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546C70B-3B12-4DC7-A8FA-453D54CE2011}"/>
              </a:ext>
            </a:extLst>
          </p:cNvPr>
          <p:cNvSpPr txBox="1"/>
          <p:nvPr/>
        </p:nvSpPr>
        <p:spPr>
          <a:xfrm>
            <a:off x="9619488" y="6278880"/>
            <a:ext cx="215798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www.HispanicUnity.org</a:t>
            </a:r>
          </a:p>
        </p:txBody>
      </p:sp>
      <p:sp>
        <p:nvSpPr>
          <p:cNvPr id="9" name="TextBox 8">
            <a:extLst>
              <a:ext uri="{FF2B5EF4-FFF2-40B4-BE49-F238E27FC236}">
                <a16:creationId xmlns:a16="http://schemas.microsoft.com/office/drawing/2014/main" id="{A2063546-C09D-49D4-B62B-A8D8E36EC169}"/>
              </a:ext>
            </a:extLst>
          </p:cNvPr>
          <p:cNvSpPr txBox="1"/>
          <p:nvPr/>
        </p:nvSpPr>
        <p:spPr>
          <a:xfrm>
            <a:off x="6449567" y="422105"/>
            <a:ext cx="4984871" cy="954107"/>
          </a:xfrm>
          <a:prstGeom prst="rect">
            <a:avLst/>
          </a:prstGeom>
          <a:noFill/>
        </p:spPr>
        <p:txBody>
          <a:bodyPr wrap="square" rtlCol="0">
            <a:spAutoFit/>
          </a:bodyPr>
          <a:lstStyle/>
          <a:p>
            <a:pPr>
              <a:spcAft>
                <a:spcPts val="1500"/>
              </a:spcAft>
            </a:pPr>
            <a:r>
              <a:rPr lang="en-US" sz="2800" b="1" kern="1400" spc="25" dirty="0">
                <a:solidFill>
                  <a:schemeClr val="bg1"/>
                </a:solidFill>
                <a:latin typeface="Arial" panose="020B0604020202020204" pitchFamily="34" charset="0"/>
                <a:ea typeface="Times New Roman" panose="02020603050405020304" pitchFamily="18" charset="0"/>
                <a:cs typeface="Arial" panose="020B0604020202020204" pitchFamily="34" charset="0"/>
              </a:rPr>
              <a:t>HUF Elevator Pitch (Samples)</a:t>
            </a:r>
          </a:p>
        </p:txBody>
      </p:sp>
      <p:sp>
        <p:nvSpPr>
          <p:cNvPr id="10" name="TextBox 9">
            <a:extLst>
              <a:ext uri="{FF2B5EF4-FFF2-40B4-BE49-F238E27FC236}">
                <a16:creationId xmlns:a16="http://schemas.microsoft.com/office/drawing/2014/main" id="{261E5DFA-01F8-49D3-A42B-61B8B4A951AB}"/>
              </a:ext>
            </a:extLst>
          </p:cNvPr>
          <p:cNvSpPr txBox="1"/>
          <p:nvPr/>
        </p:nvSpPr>
        <p:spPr>
          <a:xfrm>
            <a:off x="1007616" y="1909306"/>
            <a:ext cx="7710257" cy="400110"/>
          </a:xfrm>
          <a:prstGeom prst="rect">
            <a:avLst/>
          </a:prstGeom>
          <a:noFill/>
        </p:spPr>
        <p:txBody>
          <a:bodyPr wrap="square">
            <a:spAutoFit/>
          </a:bodyPr>
          <a:lstStyle/>
          <a:p>
            <a:pPr>
              <a:spcAft>
                <a:spcPts val="1500"/>
              </a:spcAft>
            </a:pPr>
            <a:r>
              <a:rPr lang="en-US" sz="2000" b="1" dirty="0">
                <a:latin typeface="Arial" panose="020B0604020202020204" pitchFamily="34" charset="0"/>
                <a:cs typeface="Arial" panose="020B0604020202020204" pitchFamily="34" charset="0"/>
              </a:rPr>
              <a:t>Introduction:</a:t>
            </a:r>
            <a:r>
              <a:rPr lang="en-US" sz="2000" dirty="0">
                <a:latin typeface="Arial" panose="020B0604020202020204" pitchFamily="34" charset="0"/>
                <a:cs typeface="Arial" panose="020B0604020202020204" pitchFamily="34" charset="0"/>
              </a:rPr>
              <a:t> I serve on the Board of a wonderful nonprofit… </a:t>
            </a:r>
          </a:p>
        </p:txBody>
      </p:sp>
      <p:sp>
        <p:nvSpPr>
          <p:cNvPr id="11" name="TextBox 10">
            <a:extLst>
              <a:ext uri="{FF2B5EF4-FFF2-40B4-BE49-F238E27FC236}">
                <a16:creationId xmlns:a16="http://schemas.microsoft.com/office/drawing/2014/main" id="{2B01EA04-2618-4D89-8053-FAC29C135FA2}"/>
              </a:ext>
            </a:extLst>
          </p:cNvPr>
          <p:cNvSpPr txBox="1"/>
          <p:nvPr/>
        </p:nvSpPr>
        <p:spPr>
          <a:xfrm>
            <a:off x="993529" y="2460958"/>
            <a:ext cx="5441951" cy="3493264"/>
          </a:xfrm>
          <a:prstGeom prst="rect">
            <a:avLst/>
          </a:prstGeom>
          <a:noFill/>
        </p:spPr>
        <p:txBody>
          <a:bodyPr wrap="square">
            <a:spAutoFit/>
          </a:bodyPr>
          <a:lstStyle/>
          <a:p>
            <a:r>
              <a:rPr lang="en-US" sz="1600" b="1" dirty="0">
                <a:solidFill>
                  <a:schemeClr val="bg1"/>
                </a:solidFill>
                <a:latin typeface="Arial" panose="020B0604020202020204" pitchFamily="34" charset="0"/>
                <a:cs typeface="Arial" panose="020B0604020202020204" pitchFamily="34" charset="0"/>
              </a:rPr>
              <a:t>Option A :30 Elevator Pitch</a:t>
            </a:r>
          </a:p>
          <a:p>
            <a:endParaRPr lang="en-US" sz="10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Many families are drawn to the United States seeking </a:t>
            </a:r>
            <a:r>
              <a:rPr lang="en-US" sz="1500" u="sng" dirty="0">
                <a:latin typeface="Arial" panose="020B0604020202020204" pitchFamily="34" charset="0"/>
                <a:cs typeface="Arial" panose="020B0604020202020204" pitchFamily="34" charset="0"/>
              </a:rPr>
              <a:t>Freedom</a:t>
            </a:r>
            <a:r>
              <a:rPr lang="en-US" sz="1500" dirty="0">
                <a:latin typeface="Arial" panose="020B0604020202020204" pitchFamily="34" charset="0"/>
                <a:cs typeface="Arial" panose="020B0604020202020204" pitchFamily="34" charset="0"/>
              </a:rPr>
              <a:t> and </a:t>
            </a:r>
            <a:r>
              <a:rPr lang="en-US" sz="1500" u="sng" dirty="0">
                <a:latin typeface="Arial" panose="020B0604020202020204" pitchFamily="34" charset="0"/>
                <a:cs typeface="Arial" panose="020B0604020202020204" pitchFamily="34" charset="0"/>
              </a:rPr>
              <a:t>Opportunity</a:t>
            </a:r>
            <a:r>
              <a:rPr lang="en-US" sz="1500" dirty="0">
                <a:latin typeface="Arial" panose="020B0604020202020204" pitchFamily="34" charset="0"/>
                <a:cs typeface="Arial" panose="020B0604020202020204" pitchFamily="34" charset="0"/>
              </a:rPr>
              <a:t>. At HUF, we guide newcomers on their journey to their American dream. </a:t>
            </a:r>
          </a:p>
          <a:p>
            <a:endParaRPr lang="en-US" sz="15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HUF is known as South Florida’s Ellis Island educating </a:t>
            </a:r>
            <a:r>
              <a:rPr lang="en-US" sz="1500" u="sng" dirty="0">
                <a:latin typeface="Arial" panose="020B0604020202020204" pitchFamily="34" charset="0"/>
                <a:cs typeface="Arial" panose="020B0604020202020204" pitchFamily="34" charset="0"/>
              </a:rPr>
              <a:t>aspiring Americans</a:t>
            </a:r>
            <a:r>
              <a:rPr lang="en-US" sz="1500" dirty="0">
                <a:latin typeface="Arial" panose="020B0604020202020204" pitchFamily="34" charset="0"/>
                <a:cs typeface="Arial" panose="020B0604020202020204" pitchFamily="34" charset="0"/>
              </a:rPr>
              <a:t> about their new home. </a:t>
            </a:r>
          </a:p>
          <a:p>
            <a:endParaRPr lang="en-US" sz="15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For nearly 40 years, HUF continues to empower </a:t>
            </a:r>
            <a:r>
              <a:rPr lang="en-US" sz="1500" u="sng" dirty="0">
                <a:latin typeface="Arial" panose="020B0604020202020204" pitchFamily="34" charset="0"/>
                <a:cs typeface="Arial" panose="020B0604020202020204" pitchFamily="34" charset="0"/>
              </a:rPr>
              <a:t>children and families</a:t>
            </a:r>
            <a:r>
              <a:rPr lang="en-US" sz="1500" dirty="0">
                <a:latin typeface="Arial" panose="020B0604020202020204" pitchFamily="34" charset="0"/>
                <a:cs typeface="Arial" panose="020B0604020202020204" pitchFamily="34" charset="0"/>
              </a:rPr>
              <a:t> to learn English, become US Citizens, start businesses and stand on their own feet financially. </a:t>
            </a:r>
          </a:p>
          <a:p>
            <a:endParaRPr lang="en-US" sz="15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I’d be honored if you could</a:t>
            </a:r>
            <a:r>
              <a:rPr lang="en-US" sz="1500" strike="sngStrike" dirty="0">
                <a:latin typeface="Arial" panose="020B0604020202020204" pitchFamily="34" charset="0"/>
                <a:cs typeface="Arial" panose="020B0604020202020204" pitchFamily="34" charset="0"/>
              </a:rPr>
              <a:t> </a:t>
            </a:r>
            <a:r>
              <a:rPr lang="en-US" sz="1500" dirty="0">
                <a:latin typeface="Arial" panose="020B0604020202020204" pitchFamily="34" charset="0"/>
                <a:cs typeface="Arial" panose="020B0604020202020204" pitchFamily="34" charset="0"/>
              </a:rPr>
              <a:t>learn about our impact firsthand by joining us on a virtual empowerment tour of our work. </a:t>
            </a:r>
          </a:p>
        </p:txBody>
      </p:sp>
      <p:sp>
        <p:nvSpPr>
          <p:cNvPr id="12" name="TextBox 11">
            <a:extLst>
              <a:ext uri="{FF2B5EF4-FFF2-40B4-BE49-F238E27FC236}">
                <a16:creationId xmlns:a16="http://schemas.microsoft.com/office/drawing/2014/main" id="{C3110C20-15F7-4CF9-9EE6-13035A579072}"/>
              </a:ext>
            </a:extLst>
          </p:cNvPr>
          <p:cNvSpPr txBox="1"/>
          <p:nvPr/>
        </p:nvSpPr>
        <p:spPr>
          <a:xfrm>
            <a:off x="6449567" y="2454271"/>
            <a:ext cx="5441951" cy="3493264"/>
          </a:xfrm>
          <a:prstGeom prst="rect">
            <a:avLst/>
          </a:prstGeom>
          <a:noFill/>
        </p:spPr>
        <p:txBody>
          <a:bodyPr wrap="square">
            <a:spAutoFit/>
          </a:bodyPr>
          <a:lstStyle/>
          <a:p>
            <a:r>
              <a:rPr lang="en-US" sz="1600" b="1" dirty="0">
                <a:solidFill>
                  <a:schemeClr val="bg1"/>
                </a:solidFill>
                <a:latin typeface="Arial" panose="020B0604020202020204" pitchFamily="34" charset="0"/>
                <a:cs typeface="Arial" panose="020B0604020202020204" pitchFamily="34" charset="0"/>
              </a:rPr>
              <a:t>Option B :30 Elevator Pitch</a:t>
            </a:r>
          </a:p>
          <a:p>
            <a:endParaRPr lang="en-US" sz="10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Many families are drawn to the United States seeking </a:t>
            </a:r>
            <a:r>
              <a:rPr lang="en-US" sz="1500" u="sng" dirty="0">
                <a:latin typeface="Arial" panose="020B0604020202020204" pitchFamily="34" charset="0"/>
                <a:cs typeface="Arial" panose="020B0604020202020204" pitchFamily="34" charset="0"/>
              </a:rPr>
              <a:t>Freedom</a:t>
            </a:r>
            <a:r>
              <a:rPr lang="en-US" sz="1500" dirty="0">
                <a:latin typeface="Arial" panose="020B0604020202020204" pitchFamily="34" charset="0"/>
                <a:cs typeface="Arial" panose="020B0604020202020204" pitchFamily="34" charset="0"/>
              </a:rPr>
              <a:t> and </a:t>
            </a:r>
            <a:r>
              <a:rPr lang="en-US" sz="1500" u="sng" dirty="0">
                <a:latin typeface="Arial" panose="020B0604020202020204" pitchFamily="34" charset="0"/>
                <a:cs typeface="Arial" panose="020B0604020202020204" pitchFamily="34" charset="0"/>
              </a:rPr>
              <a:t>Opportunity</a:t>
            </a:r>
            <a:r>
              <a:rPr lang="en-US" sz="1500" dirty="0">
                <a:latin typeface="Arial" panose="020B0604020202020204" pitchFamily="34" charset="0"/>
                <a:cs typeface="Arial" panose="020B0604020202020204" pitchFamily="34" charset="0"/>
              </a:rPr>
              <a:t>. At HUF, we guide newcomers on their journey to their American dream. </a:t>
            </a:r>
          </a:p>
          <a:p>
            <a:endParaRPr lang="en-US" sz="15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HUF is known as South Florida’s Ellis Island educating </a:t>
            </a:r>
            <a:r>
              <a:rPr lang="en-US" sz="1500" u="sng" dirty="0">
                <a:latin typeface="Arial" panose="020B0604020202020204" pitchFamily="34" charset="0"/>
                <a:cs typeface="Arial" panose="020B0604020202020204" pitchFamily="34" charset="0"/>
              </a:rPr>
              <a:t>aspiring Americans</a:t>
            </a:r>
            <a:r>
              <a:rPr lang="en-US" sz="1500" dirty="0">
                <a:latin typeface="Arial" panose="020B0604020202020204" pitchFamily="34" charset="0"/>
                <a:cs typeface="Arial" panose="020B0604020202020204" pitchFamily="34" charset="0"/>
              </a:rPr>
              <a:t> about their new home. </a:t>
            </a:r>
          </a:p>
          <a:p>
            <a:endParaRPr lang="en-US" sz="15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For nearly 40 years, HUF continues to empower </a:t>
            </a:r>
            <a:r>
              <a:rPr lang="en-US" sz="1500" u="sng" dirty="0">
                <a:latin typeface="Arial" panose="020B0604020202020204" pitchFamily="34" charset="0"/>
                <a:cs typeface="Arial" panose="020B0604020202020204" pitchFamily="34" charset="0"/>
              </a:rPr>
              <a:t>children and families</a:t>
            </a:r>
            <a:r>
              <a:rPr lang="en-US" sz="1500" dirty="0">
                <a:latin typeface="Arial" panose="020B0604020202020204" pitchFamily="34" charset="0"/>
                <a:cs typeface="Arial" panose="020B0604020202020204" pitchFamily="34" charset="0"/>
              </a:rPr>
              <a:t> to learn English, become US Citizens, start businesses and stand on their own feet financially. </a:t>
            </a:r>
          </a:p>
          <a:p>
            <a:endParaRPr lang="en-US" sz="1500" dirty="0">
              <a:latin typeface="Arial" panose="020B0604020202020204" pitchFamily="34" charset="0"/>
              <a:cs typeface="Arial" panose="020B0604020202020204" pitchFamily="34" charset="0"/>
            </a:endParaRPr>
          </a:p>
          <a:p>
            <a:r>
              <a:rPr lang="en-US" sz="1500" dirty="0">
                <a:latin typeface="Arial" panose="020B0604020202020204" pitchFamily="34" charset="0"/>
                <a:cs typeface="Arial" panose="020B0604020202020204" pitchFamily="34" charset="0"/>
              </a:rPr>
              <a:t>I’d be honored if you could learn about our impact firsthand by joining us on a virtual empowerment tour of our work. </a:t>
            </a:r>
          </a:p>
        </p:txBody>
      </p:sp>
      <p:pic>
        <p:nvPicPr>
          <p:cNvPr id="13" name="Picture 12" descr="Logo&#10;&#10;Description automatically generated">
            <a:extLst>
              <a:ext uri="{FF2B5EF4-FFF2-40B4-BE49-F238E27FC236}">
                <a16:creationId xmlns:a16="http://schemas.microsoft.com/office/drawing/2014/main" id="{EADDBED1-47B0-5D29-608A-81E5AA9B033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7562" y="519050"/>
            <a:ext cx="2693607" cy="1012207"/>
          </a:xfrm>
          <a:prstGeom prst="rect">
            <a:avLst/>
          </a:prstGeom>
        </p:spPr>
      </p:pic>
    </p:spTree>
    <p:extLst>
      <p:ext uri="{BB962C8B-B14F-4D97-AF65-F5344CB8AC3E}">
        <p14:creationId xmlns:p14="http://schemas.microsoft.com/office/powerpoint/2010/main" val="1264127848"/>
      </p:ext>
    </p:extLst>
  </p:cSld>
  <p:clrMapOvr>
    <a:masterClrMapping/>
  </p:clrMapOvr>
  <mc:AlternateContent xmlns:mc="http://schemas.openxmlformats.org/markup-compatibility/2006" xmlns:p14="http://schemas.microsoft.com/office/powerpoint/2010/main">
    <mc:Choice Requires="p14">
      <p:transition p14:dur="10" advClick="0" advTm="9000"/>
    </mc:Choice>
    <mc:Fallback xmlns="">
      <p:transition advClick="0" advTm="9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a:extLst>
              <a:ext uri="{FF2B5EF4-FFF2-40B4-BE49-F238E27FC236}">
                <a16:creationId xmlns:a16="http://schemas.microsoft.com/office/drawing/2014/main" id="{AE6DC3E5-EC2C-4552-AEF5-EE63501D4A08}"/>
              </a:ext>
            </a:extLst>
          </p:cNvPr>
          <p:cNvSpPr/>
          <p:nvPr/>
        </p:nvSpPr>
        <p:spPr>
          <a:xfrm>
            <a:off x="784291" y="1665059"/>
            <a:ext cx="11492550" cy="865817"/>
          </a:xfrm>
          <a:prstGeom prst="rect">
            <a:avLst/>
          </a:prstGeom>
          <a:solidFill>
            <a:srgbClr val="FEF34B">
              <a:alpha val="50000"/>
            </a:srgbClr>
          </a:solidFill>
          <a:ln w="12700">
            <a:miter lim="400000"/>
          </a:ln>
        </p:spPr>
        <p:txBody>
          <a:bodyPr lIns="45719" rIns="45719" anchor="ctr"/>
          <a:lstStyle/>
          <a:p>
            <a:pPr>
              <a:defRPr>
                <a:solidFill>
                  <a:srgbClr val="FFFFFF"/>
                </a:solidFill>
                <a:latin typeface="Roboto Regular"/>
                <a:ea typeface="Roboto Regular"/>
                <a:cs typeface="Roboto Regular"/>
                <a:sym typeface="Roboto Regular"/>
              </a:defRPr>
            </a:pPr>
            <a:r>
              <a:rPr lang="en-US" dirty="0"/>
              <a:t> </a:t>
            </a:r>
            <a:r>
              <a:rPr lang="en-US" sz="2400" b="1" dirty="0">
                <a:solidFill>
                  <a:schemeClr val="tx1"/>
                </a:solidFill>
              </a:rPr>
              <a:t>HUF’s </a:t>
            </a:r>
            <a:r>
              <a:rPr lang="en-US" sz="2400" b="1" dirty="0">
                <a:solidFill>
                  <a:schemeClr val="tx1"/>
                </a:solidFill>
                <a:latin typeface="Arial" panose="020B0604020202020204" pitchFamily="34" charset="0"/>
                <a:cs typeface="Arial" panose="020B0604020202020204" pitchFamily="34" charset="0"/>
              </a:rPr>
              <a:t>40th Anniversary Elevator Pitch</a:t>
            </a:r>
            <a:endParaRPr sz="2400" b="1" dirty="0">
              <a:solidFill>
                <a:schemeClr val="tx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70548BAD-D4E3-4E50-8430-D0128457AE12}"/>
              </a:ext>
            </a:extLst>
          </p:cNvPr>
          <p:cNvSpPr txBox="1"/>
          <p:nvPr/>
        </p:nvSpPr>
        <p:spPr>
          <a:xfrm>
            <a:off x="784291" y="2697281"/>
            <a:ext cx="10793691" cy="32316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a:spcBef>
                <a:spcPts val="0"/>
              </a:spcBef>
              <a:spcAft>
                <a:spcPts val="0"/>
              </a:spcAft>
            </a:pPr>
            <a:r>
              <a:rPr lang="en-US" sz="1800" b="1" u="sng" dirty="0">
                <a:effectLst/>
                <a:latin typeface="Arial" panose="020B0604020202020204" pitchFamily="34" charset="0"/>
                <a:ea typeface="Calibri" panose="020F0502020204030204" pitchFamily="34" charset="0"/>
                <a:cs typeface="Arial" panose="020B0604020202020204" pitchFamily="34" charset="0"/>
              </a:rPr>
              <a:t>GENERIC:</a:t>
            </a:r>
          </a:p>
          <a:p>
            <a:pPr marL="0" marR="0">
              <a:spcBef>
                <a:spcPts val="0"/>
              </a:spcBef>
              <a:spcAft>
                <a:spcPts val="0"/>
              </a:spcAft>
            </a:pPr>
            <a:endParaRPr lang="en-US" sz="1800" dirty="0">
              <a:effectLst/>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For 40 years, Hispanic Unity of Florida has been empowering immigrants to become self-sufficient, productive and civilly engaged. </a:t>
            </a:r>
          </a:p>
          <a:p>
            <a:pPr marL="0" marR="0">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 </a:t>
            </a:r>
          </a:p>
          <a:p>
            <a:pPr marL="0" marR="0">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Today, we provide a full range of wraparound services through 12 programs, offer relief for families from more than 30 countries, connect with our community in four languages, and provide compassion support to more than 16,000 people annually.</a:t>
            </a:r>
          </a:p>
          <a:p>
            <a:pPr marL="0" marR="0">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 </a:t>
            </a:r>
          </a:p>
          <a:p>
            <a:pPr marL="0" marR="0">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From our humble beginnings in 1982 to the robust organization we are now, we’ve never lost sight of our mission. We invite you to join us in recommitting to our community for the next 40 years. Donate today to ensure we can support our immigrant population of today and tomorrow. </a:t>
            </a:r>
          </a:p>
          <a:p>
            <a:pPr marL="0" marR="0">
              <a:spcBef>
                <a:spcPts val="0"/>
              </a:spcBef>
              <a:spcAft>
                <a:spcPts val="0"/>
              </a:spcAft>
            </a:pPr>
            <a:r>
              <a:rPr lang="en-US" sz="1800" dirty="0">
                <a:effectLst/>
                <a:latin typeface="Arial" panose="020B0604020202020204" pitchFamily="34" charset="0"/>
                <a:ea typeface="Calibri" panose="020F0502020204030204" pitchFamily="34" charset="0"/>
                <a:cs typeface="Arial" panose="020B0604020202020204" pitchFamily="34" charset="0"/>
              </a:rPr>
              <a:t> </a:t>
            </a:r>
          </a:p>
        </p:txBody>
      </p:sp>
      <p:sp>
        <p:nvSpPr>
          <p:cNvPr id="2" name="TextBox 1">
            <a:extLst>
              <a:ext uri="{FF2B5EF4-FFF2-40B4-BE49-F238E27FC236}">
                <a16:creationId xmlns:a16="http://schemas.microsoft.com/office/drawing/2014/main" id="{03CCE7CE-175F-B206-52C7-B847B7EF075E}"/>
              </a:ext>
            </a:extLst>
          </p:cNvPr>
          <p:cNvSpPr txBox="1"/>
          <p:nvPr/>
        </p:nvSpPr>
        <p:spPr>
          <a:xfrm>
            <a:off x="104503" y="87086"/>
            <a:ext cx="3117668" cy="1262743"/>
          </a:xfrm>
          <a:prstGeom prst="rect">
            <a:avLst/>
          </a:prstGeom>
          <a:solidFill>
            <a:schemeClr val="bg1"/>
          </a:solidFill>
        </p:spPr>
        <p:txBody>
          <a:bodyPr wrap="square" rtlCol="0">
            <a:spAutoFit/>
          </a:bodyPr>
          <a:lstStyle/>
          <a:p>
            <a:endParaRPr lang="en-US" dirty="0"/>
          </a:p>
        </p:txBody>
      </p:sp>
      <p:pic>
        <p:nvPicPr>
          <p:cNvPr id="6" name="Picture 5" descr="Logo&#10;&#10;Description automatically generated">
            <a:extLst>
              <a:ext uri="{FF2B5EF4-FFF2-40B4-BE49-F238E27FC236}">
                <a16:creationId xmlns:a16="http://schemas.microsoft.com/office/drawing/2014/main" id="{C980FD47-CE77-E094-8E54-08B471EDB13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291" y="467400"/>
            <a:ext cx="2304045" cy="865817"/>
          </a:xfrm>
          <a:prstGeom prst="rect">
            <a:avLst/>
          </a:prstGeom>
        </p:spPr>
      </p:pic>
      <p:sp>
        <p:nvSpPr>
          <p:cNvPr id="7" name="Rectangle 6">
            <a:extLst>
              <a:ext uri="{FF2B5EF4-FFF2-40B4-BE49-F238E27FC236}">
                <a16:creationId xmlns:a16="http://schemas.microsoft.com/office/drawing/2014/main" id="{64F14BE7-33AD-BF91-B4FE-0E020E6F465C}"/>
              </a:ext>
            </a:extLst>
          </p:cNvPr>
          <p:cNvSpPr/>
          <p:nvPr/>
        </p:nvSpPr>
        <p:spPr>
          <a:xfrm>
            <a:off x="6842287" y="0"/>
            <a:ext cx="6858000" cy="1531257"/>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500"/>
              </a:spcAft>
            </a:pPr>
            <a:r>
              <a:rPr lang="en-US" sz="2800" b="1" kern="1400" spc="25" dirty="0">
                <a:solidFill>
                  <a:schemeClr val="bg1"/>
                </a:solidFill>
                <a:latin typeface="Arial" panose="020B0604020202020204" pitchFamily="34" charset="0"/>
                <a:ea typeface="Times New Roman" panose="02020603050405020304" pitchFamily="18" charset="0"/>
                <a:cs typeface="Arial" panose="020B0604020202020204" pitchFamily="34" charset="0"/>
              </a:rPr>
              <a:t>	      Special Edition</a:t>
            </a:r>
          </a:p>
        </p:txBody>
      </p:sp>
    </p:spTree>
    <p:extLst>
      <p:ext uri="{BB962C8B-B14F-4D97-AF65-F5344CB8AC3E}">
        <p14:creationId xmlns:p14="http://schemas.microsoft.com/office/powerpoint/2010/main" val="276470387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BC30FD3-920D-49CA-9DE6-09DE5053F70A}"/>
              </a:ext>
            </a:extLst>
          </p:cNvPr>
          <p:cNvSpPr txBox="1"/>
          <p:nvPr/>
        </p:nvSpPr>
        <p:spPr>
          <a:xfrm>
            <a:off x="784291" y="2632276"/>
            <a:ext cx="8217666" cy="27238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0" marR="0">
              <a:spcBef>
                <a:spcPts val="0"/>
              </a:spcBef>
              <a:spcAft>
                <a:spcPts val="0"/>
              </a:spcAft>
            </a:pPr>
            <a:r>
              <a:rPr lang="en-US" b="1" u="sng" dirty="0">
                <a:effectLst/>
                <a:latin typeface="Arial" panose="020B0604020202020204" pitchFamily="34" charset="0"/>
                <a:ea typeface="Calibri" panose="020F0502020204030204" pitchFamily="34" charset="0"/>
                <a:cs typeface="Arial" panose="020B0604020202020204" pitchFamily="34" charset="0"/>
              </a:rPr>
              <a:t>SPECIFIC:</a:t>
            </a:r>
          </a:p>
          <a:p>
            <a:pPr marL="0" marR="0">
              <a:spcBef>
                <a:spcPts val="0"/>
              </a:spcBef>
              <a:spcAft>
                <a:spcPts val="0"/>
              </a:spcAft>
            </a:pPr>
            <a:endParaRPr lang="en-US" dirty="0">
              <a:effectLst/>
              <a:latin typeface="Arial" panose="020B0604020202020204" pitchFamily="34" charset="0"/>
              <a:ea typeface="Calibri" panose="020F0502020204030204" pitchFamily="34" charset="0"/>
              <a:cs typeface="Arial" panose="020B0604020202020204" pitchFamily="34" charset="0"/>
            </a:endParaRPr>
          </a:p>
          <a:p>
            <a:pPr marL="0" marR="0">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For 40 years, Hispanic Unity of Florida has been empowering immigrants to become self-sufficient, productive and civilly engaged. Today, we provide a full range of wraparound services to more than 16,000 community residents through 12 programs, such as our [</a:t>
            </a:r>
            <a:r>
              <a:rPr lang="en-US" sz="1500" dirty="0">
                <a:effectLst/>
                <a:highlight>
                  <a:srgbClr val="FFFF00"/>
                </a:highlight>
                <a:latin typeface="Arial" panose="020B0604020202020204" pitchFamily="34" charset="0"/>
                <a:ea typeface="Calibri" panose="020F0502020204030204" pitchFamily="34" charset="0"/>
                <a:cs typeface="Arial" panose="020B0604020202020204" pitchFamily="34" charset="0"/>
              </a:rPr>
              <a:t>PROGRAM OF CHOICE</a:t>
            </a:r>
            <a:r>
              <a:rPr lang="en-US" sz="1500" dirty="0">
                <a:effectLst/>
                <a:latin typeface="Arial" panose="020B0604020202020204" pitchFamily="34" charset="0"/>
                <a:ea typeface="Calibri" panose="020F0502020204030204" pitchFamily="34" charset="0"/>
                <a:cs typeface="Arial" panose="020B0604020202020204" pitchFamily="34" charset="0"/>
              </a:rPr>
              <a:t>]. </a:t>
            </a:r>
          </a:p>
          <a:p>
            <a:pPr marL="0" marR="0">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 </a:t>
            </a:r>
          </a:p>
          <a:p>
            <a:pPr marL="0" marR="0">
              <a:spcBef>
                <a:spcPts val="0"/>
              </a:spcBef>
              <a:spcAft>
                <a:spcPts val="0"/>
              </a:spcAft>
            </a:pPr>
            <a:r>
              <a:rPr lang="en-US" sz="1500" dirty="0">
                <a:effectLst/>
                <a:latin typeface="Arial" panose="020B0604020202020204" pitchFamily="34" charset="0"/>
                <a:ea typeface="Calibri" panose="020F0502020204030204" pitchFamily="34" charset="0"/>
                <a:cs typeface="Arial" panose="020B0604020202020204" pitchFamily="34" charset="0"/>
              </a:rPr>
              <a:t>From our humble beginnings in 1982 to the robust organization we are now, we’ve never lost sight of our mission. We invite you to join us in recommitting to our community for the next 40 years. Donate today to ensure we can support our immigrant population of today and tomorrow. </a:t>
            </a:r>
          </a:p>
        </p:txBody>
      </p:sp>
      <p:sp>
        <p:nvSpPr>
          <p:cNvPr id="4" name="Rectangle 4">
            <a:extLst>
              <a:ext uri="{FF2B5EF4-FFF2-40B4-BE49-F238E27FC236}">
                <a16:creationId xmlns:a16="http://schemas.microsoft.com/office/drawing/2014/main" id="{A8B13C9D-3935-4CA2-A55F-562CFB1E567A}"/>
              </a:ext>
            </a:extLst>
          </p:cNvPr>
          <p:cNvSpPr/>
          <p:nvPr/>
        </p:nvSpPr>
        <p:spPr>
          <a:xfrm>
            <a:off x="784291" y="1648858"/>
            <a:ext cx="11492550" cy="865817"/>
          </a:xfrm>
          <a:prstGeom prst="rect">
            <a:avLst/>
          </a:prstGeom>
          <a:solidFill>
            <a:srgbClr val="FEF34B">
              <a:alpha val="50000"/>
            </a:srgbClr>
          </a:solidFill>
          <a:ln w="12700">
            <a:miter lim="400000"/>
          </a:ln>
        </p:spPr>
        <p:txBody>
          <a:bodyPr lIns="45719" rIns="45719" anchor="ctr"/>
          <a:lstStyle/>
          <a:p>
            <a:pPr>
              <a:defRPr>
                <a:solidFill>
                  <a:srgbClr val="FFFFFF"/>
                </a:solidFill>
                <a:latin typeface="Roboto Regular"/>
                <a:ea typeface="Roboto Regular"/>
                <a:cs typeface="Roboto Regular"/>
                <a:sym typeface="Roboto Regular"/>
              </a:defRPr>
            </a:pPr>
            <a:r>
              <a:rPr lang="en-US" dirty="0"/>
              <a:t> </a:t>
            </a:r>
            <a:r>
              <a:rPr lang="en-US" sz="2400" b="1" dirty="0">
                <a:solidFill>
                  <a:schemeClr val="tx1"/>
                </a:solidFill>
              </a:rPr>
              <a:t>HUF’s </a:t>
            </a:r>
            <a:r>
              <a:rPr lang="en-US" sz="2400" b="1" dirty="0">
                <a:solidFill>
                  <a:schemeClr val="tx1"/>
                </a:solidFill>
                <a:latin typeface="Arial" panose="020B0604020202020204" pitchFamily="34" charset="0"/>
                <a:cs typeface="Arial" panose="020B0604020202020204" pitchFamily="34" charset="0"/>
              </a:rPr>
              <a:t>40th Anniversary Elevator Pitch</a:t>
            </a:r>
            <a:endParaRPr sz="2400" b="1" dirty="0">
              <a:solidFill>
                <a:schemeClr val="tx1"/>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31309D27-3C28-186A-C124-20C20BC8DD22}"/>
              </a:ext>
            </a:extLst>
          </p:cNvPr>
          <p:cNvSpPr txBox="1"/>
          <p:nvPr/>
        </p:nvSpPr>
        <p:spPr>
          <a:xfrm>
            <a:off x="113211" y="0"/>
            <a:ext cx="3344092" cy="1341120"/>
          </a:xfrm>
          <a:prstGeom prst="rect">
            <a:avLst/>
          </a:prstGeom>
          <a:solidFill>
            <a:schemeClr val="bg1"/>
          </a:solidFill>
        </p:spPr>
        <p:txBody>
          <a:bodyPr wrap="square" rtlCol="0">
            <a:spAutoFit/>
          </a:bodyPr>
          <a:lstStyle/>
          <a:p>
            <a:endParaRPr lang="en-US" dirty="0"/>
          </a:p>
        </p:txBody>
      </p:sp>
      <p:pic>
        <p:nvPicPr>
          <p:cNvPr id="5" name="Picture 4" descr="Logo&#10;&#10;Description automatically generated">
            <a:extLst>
              <a:ext uri="{FF2B5EF4-FFF2-40B4-BE49-F238E27FC236}">
                <a16:creationId xmlns:a16="http://schemas.microsoft.com/office/drawing/2014/main" id="{16F09934-61F3-89F6-5165-B1AC5AFDA01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4291" y="422527"/>
            <a:ext cx="2306149" cy="866608"/>
          </a:xfrm>
          <a:prstGeom prst="rect">
            <a:avLst/>
          </a:prstGeom>
        </p:spPr>
      </p:pic>
      <p:sp>
        <p:nvSpPr>
          <p:cNvPr id="6" name="Rectangle 5">
            <a:extLst>
              <a:ext uri="{FF2B5EF4-FFF2-40B4-BE49-F238E27FC236}">
                <a16:creationId xmlns:a16="http://schemas.microsoft.com/office/drawing/2014/main" id="{F256B82F-2546-2A54-708E-6C38FEBEAED1}"/>
              </a:ext>
            </a:extLst>
          </p:cNvPr>
          <p:cNvSpPr/>
          <p:nvPr/>
        </p:nvSpPr>
        <p:spPr>
          <a:xfrm>
            <a:off x="6984329" y="0"/>
            <a:ext cx="6858000" cy="1531257"/>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1500"/>
              </a:spcAft>
            </a:pPr>
            <a:r>
              <a:rPr lang="en-US" sz="2800" b="1" kern="1400" spc="25" dirty="0">
                <a:solidFill>
                  <a:schemeClr val="bg1"/>
                </a:solidFill>
                <a:latin typeface="Arial" panose="020B0604020202020204" pitchFamily="34" charset="0"/>
                <a:ea typeface="Times New Roman" panose="02020603050405020304" pitchFamily="18" charset="0"/>
                <a:cs typeface="Arial" panose="020B0604020202020204" pitchFamily="34" charset="0"/>
              </a:rPr>
              <a:t>	      Special Edition</a:t>
            </a:r>
          </a:p>
        </p:txBody>
      </p:sp>
    </p:spTree>
    <p:extLst>
      <p:ext uri="{BB962C8B-B14F-4D97-AF65-F5344CB8AC3E}">
        <p14:creationId xmlns:p14="http://schemas.microsoft.com/office/powerpoint/2010/main" val="1173786120"/>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F07848A-5E71-45BD-8B4F-90C77DFA3EBF}"/>
              </a:ext>
            </a:extLst>
          </p:cNvPr>
          <p:cNvSpPr/>
          <p:nvPr/>
        </p:nvSpPr>
        <p:spPr>
          <a:xfrm>
            <a:off x="5318345" y="0"/>
            <a:ext cx="6858000" cy="1531257"/>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Arial" panose="020B0604020202020204" pitchFamily="34" charset="0"/>
                <a:cs typeface="Arial" panose="020B0604020202020204" pitchFamily="34" charset="0"/>
              </a:rPr>
              <a:t> </a:t>
            </a:r>
          </a:p>
        </p:txBody>
      </p:sp>
      <p:sp>
        <p:nvSpPr>
          <p:cNvPr id="2" name="Flowchart: Connector 1">
            <a:extLst>
              <a:ext uri="{FF2B5EF4-FFF2-40B4-BE49-F238E27FC236}">
                <a16:creationId xmlns:a16="http://schemas.microsoft.com/office/drawing/2014/main" id="{4D168C96-C5BF-4637-BB08-F4E012CD306C}"/>
              </a:ext>
            </a:extLst>
          </p:cNvPr>
          <p:cNvSpPr/>
          <p:nvPr/>
        </p:nvSpPr>
        <p:spPr>
          <a:xfrm>
            <a:off x="9351264" y="6315456"/>
            <a:ext cx="158496" cy="170688"/>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546C70B-3B12-4DC7-A8FA-453D54CE2011}"/>
              </a:ext>
            </a:extLst>
          </p:cNvPr>
          <p:cNvSpPr txBox="1"/>
          <p:nvPr/>
        </p:nvSpPr>
        <p:spPr>
          <a:xfrm>
            <a:off x="9619488" y="6278880"/>
            <a:ext cx="215798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www.HispanicUnity.org</a:t>
            </a:r>
          </a:p>
        </p:txBody>
      </p:sp>
      <p:sp>
        <p:nvSpPr>
          <p:cNvPr id="9" name="TextBox 8">
            <a:extLst>
              <a:ext uri="{FF2B5EF4-FFF2-40B4-BE49-F238E27FC236}">
                <a16:creationId xmlns:a16="http://schemas.microsoft.com/office/drawing/2014/main" id="{A2063546-C09D-49D4-B62B-A8D8E36EC169}"/>
              </a:ext>
            </a:extLst>
          </p:cNvPr>
          <p:cNvSpPr txBox="1"/>
          <p:nvPr/>
        </p:nvSpPr>
        <p:spPr>
          <a:xfrm>
            <a:off x="5859262" y="374004"/>
            <a:ext cx="6060253" cy="1078950"/>
          </a:xfrm>
          <a:prstGeom prst="rect">
            <a:avLst/>
          </a:prstGeom>
          <a:noFill/>
        </p:spPr>
        <p:txBody>
          <a:bodyPr wrap="square" rtlCol="0">
            <a:spAutoFit/>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altLang="en-US" sz="28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rPr>
              <a:t>About Hispanic Unity of Florida (HUF)</a:t>
            </a:r>
          </a:p>
        </p:txBody>
      </p:sp>
      <p:sp>
        <p:nvSpPr>
          <p:cNvPr id="8" name="TextBox 7">
            <a:extLst>
              <a:ext uri="{FF2B5EF4-FFF2-40B4-BE49-F238E27FC236}">
                <a16:creationId xmlns:a16="http://schemas.microsoft.com/office/drawing/2014/main" id="{9E0B2D18-1D1D-417E-BC72-DFA96BA9D194}"/>
              </a:ext>
            </a:extLst>
          </p:cNvPr>
          <p:cNvSpPr txBox="1"/>
          <p:nvPr/>
        </p:nvSpPr>
        <p:spPr>
          <a:xfrm>
            <a:off x="482757" y="2030700"/>
            <a:ext cx="11015106" cy="1082540"/>
          </a:xfrm>
          <a:prstGeom prst="rect">
            <a:avLst/>
          </a:prstGeom>
          <a:noFill/>
        </p:spPr>
        <p:txBody>
          <a:bodyPr wrap="square">
            <a:spAutoFit/>
          </a:bodyPr>
          <a:lstStyle/>
          <a:p>
            <a:pPr marL="0" marR="0" lvl="0" indent="0" algn="l" defTabSz="914400" rtl="0" eaLnBrk="0" fontAlgn="base" latinLnBrk="0" hangingPunct="0">
              <a:lnSpc>
                <a:spcPct val="120000"/>
              </a:lnSpc>
              <a:spcBef>
                <a:spcPct val="0"/>
              </a:spcBef>
              <a:spcAft>
                <a:spcPct val="0"/>
              </a:spcAft>
              <a:buClrTx/>
              <a:buSzTx/>
              <a:buFontTx/>
              <a:buNone/>
              <a:tabLst/>
            </a:pPr>
            <a:endParaRPr kumimoji="0" lang="en-US" altLang="en-US" sz="10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914400" rtl="0" eaLnBrk="0" fontAlgn="base" latinLnBrk="0" hangingPunct="0">
              <a:lnSpc>
                <a:spcPct val="12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Families around the world move to America in search of </a:t>
            </a:r>
            <a:r>
              <a:rPr kumimoji="0" lang="en-US" altLang="en-US" sz="15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Freedom and Opportunity</a:t>
            </a: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to make life better for themselves and their children. </a:t>
            </a:r>
            <a:r>
              <a:rPr kumimoji="0" lang="en-US" altLang="en-US" sz="15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But their journey</a:t>
            </a: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is often filled with great uncertainty and challenges, such as language, navigating a new job market, and learning </a:t>
            </a:r>
            <a:r>
              <a:rPr lang="en-US" altLang="en-US" sz="1500" dirty="0">
                <a:solidFill>
                  <a:srgbClr val="000000"/>
                </a:solidFill>
                <a:latin typeface="Arial" panose="020B0604020202020204" pitchFamily="34" charset="0"/>
                <a:ea typeface="Times New Roman" panose="02020603050405020304" pitchFamily="18" charset="0"/>
                <a:cs typeface="Arial" panose="020B0604020202020204" pitchFamily="34" charset="0"/>
              </a:rPr>
              <a:t>new systems for example, health,</a:t>
            </a: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financial or</a:t>
            </a:r>
            <a:r>
              <a:rPr lang="en-US" altLang="en-US" sz="1500" baseline="0" dirty="0">
                <a:solidFill>
                  <a:srgbClr val="000000"/>
                </a:solidFill>
                <a:latin typeface="Arial" panose="020B0604020202020204" pitchFamily="34" charset="0"/>
                <a:ea typeface="Times New Roman" panose="02020603050405020304" pitchFamily="18" charset="0"/>
                <a:cs typeface="Arial" panose="020B0604020202020204" pitchFamily="34" charset="0"/>
              </a:rPr>
              <a:t> education </a:t>
            </a:r>
            <a:r>
              <a:rPr kumimoji="0" lang="en-US" altLang="en-US" sz="1500" b="0" i="0" u="none" strike="noStrike" cap="none" normalizeH="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system.</a:t>
            </a:r>
            <a:endPar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10" name="TextBox 9">
            <a:extLst>
              <a:ext uri="{FF2B5EF4-FFF2-40B4-BE49-F238E27FC236}">
                <a16:creationId xmlns:a16="http://schemas.microsoft.com/office/drawing/2014/main" id="{9739BAE0-21C3-45F5-B150-B3F9BEBFE05A}"/>
              </a:ext>
            </a:extLst>
          </p:cNvPr>
          <p:cNvSpPr txBox="1"/>
          <p:nvPr/>
        </p:nvSpPr>
        <p:spPr>
          <a:xfrm>
            <a:off x="508110" y="3273067"/>
            <a:ext cx="10932646" cy="627864"/>
          </a:xfrm>
          <a:prstGeom prst="rect">
            <a:avLst/>
          </a:prstGeom>
          <a:noFill/>
        </p:spPr>
        <p:txBody>
          <a:bodyPr wrap="square">
            <a:spAutoFit/>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altLang="en-US" sz="15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Wouldn’t it be great to find a place to guide them </a:t>
            </a: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on their journey to their American dream, to accelerate the adjustment to their new home so that our community, in turn, can benefit from the vitality, skills and talents they bring? </a:t>
            </a:r>
          </a:p>
        </p:txBody>
      </p:sp>
      <p:sp>
        <p:nvSpPr>
          <p:cNvPr id="12" name="TextBox 11">
            <a:extLst>
              <a:ext uri="{FF2B5EF4-FFF2-40B4-BE49-F238E27FC236}">
                <a16:creationId xmlns:a16="http://schemas.microsoft.com/office/drawing/2014/main" id="{47D0A08C-49C7-4822-8A7F-C23F5AAC6F8C}"/>
              </a:ext>
            </a:extLst>
          </p:cNvPr>
          <p:cNvSpPr txBox="1"/>
          <p:nvPr/>
        </p:nvSpPr>
        <p:spPr>
          <a:xfrm>
            <a:off x="457404" y="3991419"/>
            <a:ext cx="10983352" cy="620876"/>
          </a:xfrm>
          <a:prstGeom prst="rect">
            <a:avLst/>
          </a:prstGeom>
          <a:noFill/>
        </p:spPr>
        <p:txBody>
          <a:bodyPr wrap="square">
            <a:spAutoFit/>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For 40 years, HUF has connected more than 500,000 multicultural children and families in South Florida with tools </a:t>
            </a:r>
            <a:r>
              <a:rPr kumimoji="0" lang="en-US" altLang="en-US" sz="15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to learn English, become contributing US Citizens, and find better jobs—all in one place</a:t>
            </a: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p>
        </p:txBody>
      </p:sp>
      <p:sp>
        <p:nvSpPr>
          <p:cNvPr id="19" name="TextBox 18">
            <a:extLst>
              <a:ext uri="{FF2B5EF4-FFF2-40B4-BE49-F238E27FC236}">
                <a16:creationId xmlns:a16="http://schemas.microsoft.com/office/drawing/2014/main" id="{8C2F8094-D1E7-44E1-8BF9-1767F22B8B4C}"/>
              </a:ext>
            </a:extLst>
          </p:cNvPr>
          <p:cNvSpPr txBox="1"/>
          <p:nvPr/>
        </p:nvSpPr>
        <p:spPr>
          <a:xfrm>
            <a:off x="457404" y="4702783"/>
            <a:ext cx="10983352" cy="620876"/>
          </a:xfrm>
          <a:prstGeom prst="rect">
            <a:avLst/>
          </a:prstGeom>
          <a:noFill/>
        </p:spPr>
        <p:txBody>
          <a:bodyPr wrap="square">
            <a:spAutoFit/>
          </a:bodyPr>
          <a:lstStyle/>
          <a:p>
            <a:pPr defTabSz="914400" eaLnBrk="0" fontAlgn="base" hangingPunct="0">
              <a:lnSpc>
                <a:spcPct val="120000"/>
              </a:lnSpc>
              <a:spcBef>
                <a:spcPct val="0"/>
              </a:spcBef>
              <a:spcAft>
                <a:spcPct val="0"/>
              </a:spcAft>
            </a:pP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We empower toddlers and adolescents with better education—increasing their chances to start a career and build a better future. We empower adults with tools to secure better jobs and start or grow their own </a:t>
            </a:r>
            <a:r>
              <a:rPr lang="en-US" altLang="en-US" sz="1500" dirty="0">
                <a:solidFill>
                  <a:srgbClr val="000000"/>
                </a:solidFill>
                <a:latin typeface="Arial" panose="020B0604020202020204" pitchFamily="34" charset="0"/>
                <a:ea typeface="Times New Roman" panose="02020603050405020304" pitchFamily="18" charset="0"/>
                <a:cs typeface="Arial" panose="020B0604020202020204" pitchFamily="34" charset="0"/>
              </a:rPr>
              <a:t>business.</a:t>
            </a:r>
          </a:p>
        </p:txBody>
      </p:sp>
      <p:sp>
        <p:nvSpPr>
          <p:cNvPr id="21" name="TextBox 20">
            <a:extLst>
              <a:ext uri="{FF2B5EF4-FFF2-40B4-BE49-F238E27FC236}">
                <a16:creationId xmlns:a16="http://schemas.microsoft.com/office/drawing/2014/main" id="{4ADAC798-CC8D-415C-8CA3-8F5903806FDB}"/>
              </a:ext>
            </a:extLst>
          </p:cNvPr>
          <p:cNvSpPr txBox="1"/>
          <p:nvPr/>
        </p:nvSpPr>
        <p:spPr>
          <a:xfrm>
            <a:off x="457404" y="5338350"/>
            <a:ext cx="11065812" cy="620876"/>
          </a:xfrm>
          <a:prstGeom prst="rect">
            <a:avLst/>
          </a:prstGeom>
          <a:noFill/>
        </p:spPr>
        <p:txBody>
          <a:bodyPr wrap="square">
            <a:spAutoFit/>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HUF is a </a:t>
            </a:r>
            <a:r>
              <a:rPr kumimoji="0" lang="en-US" altLang="en-US" sz="15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one-stop American dream machine </a:t>
            </a: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we educate our new neighbors about their new home and assist them in becoming successful. </a:t>
            </a:r>
          </a:p>
        </p:txBody>
      </p:sp>
      <p:pic>
        <p:nvPicPr>
          <p:cNvPr id="13" name="Picture 12" descr="Logo&#10;&#10;Description automatically generated">
            <a:extLst>
              <a:ext uri="{FF2B5EF4-FFF2-40B4-BE49-F238E27FC236}">
                <a16:creationId xmlns:a16="http://schemas.microsoft.com/office/drawing/2014/main" id="{A62B5383-34AF-2C82-523C-5177E61AE7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8110" y="549009"/>
            <a:ext cx="2613884" cy="982248"/>
          </a:xfrm>
          <a:prstGeom prst="rect">
            <a:avLst/>
          </a:prstGeom>
        </p:spPr>
      </p:pic>
    </p:spTree>
    <p:extLst>
      <p:ext uri="{BB962C8B-B14F-4D97-AF65-F5344CB8AC3E}">
        <p14:creationId xmlns:p14="http://schemas.microsoft.com/office/powerpoint/2010/main" val="494867848"/>
      </p:ext>
    </p:extLst>
  </p:cSld>
  <p:clrMapOvr>
    <a:masterClrMapping/>
  </p:clrMapOvr>
  <mc:AlternateContent xmlns:mc="http://schemas.openxmlformats.org/markup-compatibility/2006" xmlns:p14="http://schemas.microsoft.com/office/powerpoint/2010/main">
    <mc:Choice Requires="p14">
      <p:transition p14:dur="10" advClick="0" advTm="9000"/>
    </mc:Choice>
    <mc:Fallback xmlns="">
      <p:transition advClick="0" advTm="9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EF07848A-5E71-45BD-8B4F-90C77DFA3EBF}"/>
              </a:ext>
            </a:extLst>
          </p:cNvPr>
          <p:cNvSpPr/>
          <p:nvPr/>
        </p:nvSpPr>
        <p:spPr>
          <a:xfrm>
            <a:off x="5334000" y="0"/>
            <a:ext cx="6858000" cy="1531257"/>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Arial" panose="020B0604020202020204" pitchFamily="34" charset="0"/>
                <a:cs typeface="Arial" panose="020B0604020202020204" pitchFamily="34" charset="0"/>
              </a:rPr>
              <a:t> </a:t>
            </a:r>
          </a:p>
        </p:txBody>
      </p:sp>
      <p:sp>
        <p:nvSpPr>
          <p:cNvPr id="2" name="Flowchart: Connector 1">
            <a:extLst>
              <a:ext uri="{FF2B5EF4-FFF2-40B4-BE49-F238E27FC236}">
                <a16:creationId xmlns:a16="http://schemas.microsoft.com/office/drawing/2014/main" id="{4D168C96-C5BF-4637-BB08-F4E012CD306C}"/>
              </a:ext>
            </a:extLst>
          </p:cNvPr>
          <p:cNvSpPr/>
          <p:nvPr/>
        </p:nvSpPr>
        <p:spPr>
          <a:xfrm>
            <a:off x="9351264" y="6315456"/>
            <a:ext cx="158496" cy="170688"/>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546C70B-3B12-4DC7-A8FA-453D54CE2011}"/>
              </a:ext>
            </a:extLst>
          </p:cNvPr>
          <p:cNvSpPr txBox="1"/>
          <p:nvPr/>
        </p:nvSpPr>
        <p:spPr>
          <a:xfrm>
            <a:off x="9619488" y="6278880"/>
            <a:ext cx="215798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www.HispanicUnity.org</a:t>
            </a:r>
          </a:p>
        </p:txBody>
      </p:sp>
      <p:sp>
        <p:nvSpPr>
          <p:cNvPr id="9" name="TextBox 8">
            <a:extLst>
              <a:ext uri="{FF2B5EF4-FFF2-40B4-BE49-F238E27FC236}">
                <a16:creationId xmlns:a16="http://schemas.microsoft.com/office/drawing/2014/main" id="{A2063546-C09D-49D4-B62B-A8D8E36EC169}"/>
              </a:ext>
            </a:extLst>
          </p:cNvPr>
          <p:cNvSpPr txBox="1"/>
          <p:nvPr/>
        </p:nvSpPr>
        <p:spPr>
          <a:xfrm>
            <a:off x="5943702" y="343911"/>
            <a:ext cx="5638596" cy="1078950"/>
          </a:xfrm>
          <a:prstGeom prst="rect">
            <a:avLst/>
          </a:prstGeom>
          <a:noFill/>
        </p:spPr>
        <p:txBody>
          <a:bodyPr wrap="square" rtlCol="0">
            <a:spAutoFit/>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altLang="en-US" sz="28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rPr>
              <a:t>About Hispanic Unity of Florida (HUF) continue…</a:t>
            </a:r>
          </a:p>
        </p:txBody>
      </p:sp>
      <p:sp>
        <p:nvSpPr>
          <p:cNvPr id="19" name="TextBox 18">
            <a:extLst>
              <a:ext uri="{FF2B5EF4-FFF2-40B4-BE49-F238E27FC236}">
                <a16:creationId xmlns:a16="http://schemas.microsoft.com/office/drawing/2014/main" id="{4A336AB9-1912-4359-9A65-8F9D9D0205A6}"/>
              </a:ext>
            </a:extLst>
          </p:cNvPr>
          <p:cNvSpPr txBox="1"/>
          <p:nvPr/>
        </p:nvSpPr>
        <p:spPr>
          <a:xfrm>
            <a:off x="763420" y="3860641"/>
            <a:ext cx="8895280" cy="784830"/>
          </a:xfrm>
          <a:prstGeom prst="rect">
            <a:avLst/>
          </a:prstGeom>
          <a:noFill/>
        </p:spPr>
        <p:txBody>
          <a:bodyPr wrap="square">
            <a:spAutoFit/>
          </a:bodyPr>
          <a:lstStyle/>
          <a:p>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In return, these new Americans </a:t>
            </a:r>
            <a:r>
              <a:rPr kumimoji="0" lang="en-US" altLang="en-US" sz="15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make a significant impact on the U.S. economy </a:t>
            </a: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by boosting tax revenue, creating businesses that employ others and undertaking necessary, but unpopular, jobs that provide critical services to many Americans. </a:t>
            </a:r>
            <a:endParaRPr lang="en-US" sz="15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5D7422B8-699C-4C7D-95E9-5684150524EF}"/>
              </a:ext>
            </a:extLst>
          </p:cNvPr>
          <p:cNvSpPr txBox="1"/>
          <p:nvPr/>
        </p:nvSpPr>
        <p:spPr>
          <a:xfrm>
            <a:off x="763420" y="2975486"/>
            <a:ext cx="8741562" cy="784830"/>
          </a:xfrm>
          <a:prstGeom prst="rect">
            <a:avLst/>
          </a:prstGeom>
          <a:noFill/>
        </p:spPr>
        <p:txBody>
          <a:bodyPr wrap="square">
            <a:spAutoFit/>
          </a:bodyPr>
          <a:lstStyle/>
          <a:p>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Today, HUF offers more than </a:t>
            </a:r>
            <a:r>
              <a:rPr kumimoji="0" lang="en-US" altLang="en-US" sz="15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12 programs and 30+ services in four languages</a:t>
            </a:r>
            <a:r>
              <a:rPr kumimoji="0" lang="en-US" altLang="en-US" sz="15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Nearly every program and service at HUF is now offered digitally, in-person or as a hybrid. We remain as the county’s largest agency dedicated to the immigrant community. </a:t>
            </a:r>
            <a:endParaRPr lang="en-US" sz="1500" dirty="0"/>
          </a:p>
        </p:txBody>
      </p:sp>
      <p:pic>
        <p:nvPicPr>
          <p:cNvPr id="10" name="Picture 9" descr="Logo&#10;&#10;Description automatically generated">
            <a:extLst>
              <a:ext uri="{FF2B5EF4-FFF2-40B4-BE49-F238E27FC236}">
                <a16:creationId xmlns:a16="http://schemas.microsoft.com/office/drawing/2014/main" id="{8C2E9449-BE9D-5B15-E258-B69D1ECCFFB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702" y="515594"/>
            <a:ext cx="2702806" cy="1015663"/>
          </a:xfrm>
          <a:prstGeom prst="rect">
            <a:avLst/>
          </a:prstGeom>
        </p:spPr>
      </p:pic>
    </p:spTree>
    <p:extLst>
      <p:ext uri="{BB962C8B-B14F-4D97-AF65-F5344CB8AC3E}">
        <p14:creationId xmlns:p14="http://schemas.microsoft.com/office/powerpoint/2010/main" val="1379262963"/>
      </p:ext>
    </p:extLst>
  </p:cSld>
  <p:clrMapOvr>
    <a:masterClrMapping/>
  </p:clrMapOvr>
  <mc:AlternateContent xmlns:mc="http://schemas.openxmlformats.org/markup-compatibility/2006" xmlns:p14="http://schemas.microsoft.com/office/powerpoint/2010/main">
    <mc:Choice Requires="p14">
      <p:transition p14:dur="10" advClick="0" advTm="9000"/>
    </mc:Choice>
    <mc:Fallback xmlns="">
      <p:transition advClick="0" advTm="9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C35E70E-365E-48E6-9C8B-3F25AC968176}"/>
              </a:ext>
            </a:extLst>
          </p:cNvPr>
          <p:cNvSpPr/>
          <p:nvPr/>
        </p:nvSpPr>
        <p:spPr>
          <a:xfrm>
            <a:off x="528424" y="2505132"/>
            <a:ext cx="5037875" cy="562474"/>
          </a:xfrm>
          <a:prstGeom prst="rect">
            <a:avLst/>
          </a:prstGeom>
          <a:solidFill>
            <a:srgbClr val="48A9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F07848A-5E71-45BD-8B4F-90C77DFA3EBF}"/>
              </a:ext>
            </a:extLst>
          </p:cNvPr>
          <p:cNvSpPr/>
          <p:nvPr/>
        </p:nvSpPr>
        <p:spPr>
          <a:xfrm>
            <a:off x="5334000" y="0"/>
            <a:ext cx="6858000" cy="1531257"/>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Arial" panose="020B0604020202020204" pitchFamily="34" charset="0"/>
                <a:cs typeface="Arial" panose="020B0604020202020204" pitchFamily="34" charset="0"/>
              </a:rPr>
              <a:t> </a:t>
            </a:r>
          </a:p>
        </p:txBody>
      </p:sp>
      <p:sp>
        <p:nvSpPr>
          <p:cNvPr id="2" name="Flowchart: Connector 1">
            <a:extLst>
              <a:ext uri="{FF2B5EF4-FFF2-40B4-BE49-F238E27FC236}">
                <a16:creationId xmlns:a16="http://schemas.microsoft.com/office/drawing/2014/main" id="{4D168C96-C5BF-4637-BB08-F4E012CD306C}"/>
              </a:ext>
            </a:extLst>
          </p:cNvPr>
          <p:cNvSpPr/>
          <p:nvPr/>
        </p:nvSpPr>
        <p:spPr>
          <a:xfrm>
            <a:off x="9351264" y="6315456"/>
            <a:ext cx="158496" cy="170688"/>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546C70B-3B12-4DC7-A8FA-453D54CE2011}"/>
              </a:ext>
            </a:extLst>
          </p:cNvPr>
          <p:cNvSpPr txBox="1"/>
          <p:nvPr/>
        </p:nvSpPr>
        <p:spPr>
          <a:xfrm>
            <a:off x="9619488" y="6278880"/>
            <a:ext cx="215798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www.HispanicUnity.org</a:t>
            </a:r>
          </a:p>
        </p:txBody>
      </p:sp>
      <p:sp>
        <p:nvSpPr>
          <p:cNvPr id="9" name="TextBox 8">
            <a:extLst>
              <a:ext uri="{FF2B5EF4-FFF2-40B4-BE49-F238E27FC236}">
                <a16:creationId xmlns:a16="http://schemas.microsoft.com/office/drawing/2014/main" id="{A2063546-C09D-49D4-B62B-A8D8E36EC169}"/>
              </a:ext>
            </a:extLst>
          </p:cNvPr>
          <p:cNvSpPr txBox="1"/>
          <p:nvPr/>
        </p:nvSpPr>
        <p:spPr>
          <a:xfrm>
            <a:off x="5731779" y="422105"/>
            <a:ext cx="5800313" cy="561885"/>
          </a:xfrm>
          <a:prstGeom prst="rect">
            <a:avLst/>
          </a:prstGeom>
          <a:noFill/>
        </p:spPr>
        <p:txBody>
          <a:bodyPr wrap="square" rtlCol="0">
            <a:spAutoFit/>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altLang="en-US" sz="28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rPr>
              <a:t>3. Tailor </a:t>
            </a:r>
            <a:r>
              <a:rPr kumimoji="0" lang="en-US" altLang="en-US" sz="2800" b="1" i="1" u="none" strike="noStrike" cap="none" normalizeH="0" baseline="0" dirty="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rPr>
              <a:t>Your</a:t>
            </a:r>
            <a:r>
              <a:rPr kumimoji="0" lang="en-US" altLang="en-US" sz="28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rPr>
              <a:t> Pitch</a:t>
            </a:r>
          </a:p>
        </p:txBody>
      </p:sp>
      <p:sp>
        <p:nvSpPr>
          <p:cNvPr id="13" name="TextBox 12">
            <a:extLst>
              <a:ext uri="{FF2B5EF4-FFF2-40B4-BE49-F238E27FC236}">
                <a16:creationId xmlns:a16="http://schemas.microsoft.com/office/drawing/2014/main" id="{4850322C-EEC2-4092-A7CE-87CC72EF5B0C}"/>
              </a:ext>
            </a:extLst>
          </p:cNvPr>
          <p:cNvSpPr txBox="1"/>
          <p:nvPr/>
        </p:nvSpPr>
        <p:spPr>
          <a:xfrm>
            <a:off x="528424" y="2601573"/>
            <a:ext cx="11074689" cy="2585323"/>
          </a:xfrm>
          <a:prstGeom prst="rect">
            <a:avLst/>
          </a:prstGeom>
          <a:noFill/>
        </p:spPr>
        <p:txBody>
          <a:bodyPr wrap="square">
            <a:spAutoFit/>
          </a:bodyPr>
          <a:lstStyle/>
          <a:p>
            <a:r>
              <a:rPr lang="en-US" sz="1800" b="1" dirty="0">
                <a:solidFill>
                  <a:schemeClr val="bg1"/>
                </a:solidFill>
                <a:latin typeface="Arial" panose="020B0604020202020204" pitchFamily="34" charset="0"/>
                <a:cs typeface="Arial" panose="020B0604020202020204" pitchFamily="34" charset="0"/>
              </a:rPr>
              <a:t>Suggestions made by our Board members</a:t>
            </a: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dirty="0">
                <a:latin typeface="Arial" panose="020B0604020202020204" pitchFamily="34" charset="0"/>
                <a:cs typeface="Arial" panose="020B0604020202020204" pitchFamily="34" charset="0"/>
              </a:rPr>
              <a:t>Do ask people about what interests them… Connect on the level of community service or values (freedom, opportunity, respect, dignity).</a:t>
            </a:r>
          </a:p>
          <a:p>
            <a:endParaRPr lang="en-US" sz="1800" dirty="0">
              <a:latin typeface="Arial" panose="020B0604020202020204" pitchFamily="34" charset="0"/>
              <a:cs typeface="Arial" panose="020B0604020202020204" pitchFamily="34" charset="0"/>
            </a:endParaRPr>
          </a:p>
          <a:p>
            <a:endParaRPr lang="en-US" sz="18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sz="1800" dirty="0">
                <a:latin typeface="Arial" panose="020B0604020202020204" pitchFamily="34" charset="0"/>
                <a:cs typeface="Arial" panose="020B0604020202020204" pitchFamily="34" charset="0"/>
              </a:rPr>
              <a:t>Depending on their area of interest (children, youth, adults, health, personal finance, citizenship), tailor your pitch to one of our program offerings. </a:t>
            </a:r>
          </a:p>
        </p:txBody>
      </p:sp>
      <p:pic>
        <p:nvPicPr>
          <p:cNvPr id="10" name="Picture 9" descr="Logo&#10;&#10;Description automatically generated">
            <a:extLst>
              <a:ext uri="{FF2B5EF4-FFF2-40B4-BE49-F238E27FC236}">
                <a16:creationId xmlns:a16="http://schemas.microsoft.com/office/drawing/2014/main" id="{DC9EC55C-63A1-9553-0207-4E5F0673FD7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9908" y="585505"/>
            <a:ext cx="2516764" cy="945752"/>
          </a:xfrm>
          <a:prstGeom prst="rect">
            <a:avLst/>
          </a:prstGeom>
        </p:spPr>
      </p:pic>
    </p:spTree>
    <p:extLst>
      <p:ext uri="{BB962C8B-B14F-4D97-AF65-F5344CB8AC3E}">
        <p14:creationId xmlns:p14="http://schemas.microsoft.com/office/powerpoint/2010/main" val="1358029455"/>
      </p:ext>
    </p:extLst>
  </p:cSld>
  <p:clrMapOvr>
    <a:masterClrMapping/>
  </p:clrMapOvr>
  <mc:AlternateContent xmlns:mc="http://schemas.openxmlformats.org/markup-compatibility/2006" xmlns:p14="http://schemas.microsoft.com/office/powerpoint/2010/main">
    <mc:Choice Requires="p14">
      <p:transition p14:dur="10" advClick="0" advTm="9000"/>
    </mc:Choice>
    <mc:Fallback xmlns="">
      <p:transition advClick="0" advTm="9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C35E70E-365E-48E6-9C8B-3F25AC968176}"/>
              </a:ext>
            </a:extLst>
          </p:cNvPr>
          <p:cNvSpPr/>
          <p:nvPr/>
        </p:nvSpPr>
        <p:spPr>
          <a:xfrm>
            <a:off x="404034" y="2186870"/>
            <a:ext cx="7612501" cy="562474"/>
          </a:xfrm>
          <a:prstGeom prst="rect">
            <a:avLst/>
          </a:prstGeom>
          <a:solidFill>
            <a:srgbClr val="48A9C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EF07848A-5E71-45BD-8B4F-90C77DFA3EBF}"/>
              </a:ext>
            </a:extLst>
          </p:cNvPr>
          <p:cNvSpPr/>
          <p:nvPr/>
        </p:nvSpPr>
        <p:spPr>
          <a:xfrm>
            <a:off x="5334000" y="0"/>
            <a:ext cx="6858000" cy="1531257"/>
          </a:xfrm>
          <a:prstGeom prst="rect">
            <a:avLst/>
          </a:prstGeom>
          <a:solidFill>
            <a:srgbClr val="1E22A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bg1"/>
                </a:solidFill>
                <a:latin typeface="Arial" panose="020B0604020202020204" pitchFamily="34" charset="0"/>
                <a:cs typeface="Arial" panose="020B0604020202020204" pitchFamily="34" charset="0"/>
              </a:rPr>
              <a:t> </a:t>
            </a:r>
          </a:p>
        </p:txBody>
      </p:sp>
      <p:sp>
        <p:nvSpPr>
          <p:cNvPr id="2" name="Flowchart: Connector 1">
            <a:extLst>
              <a:ext uri="{FF2B5EF4-FFF2-40B4-BE49-F238E27FC236}">
                <a16:creationId xmlns:a16="http://schemas.microsoft.com/office/drawing/2014/main" id="{4D168C96-C5BF-4637-BB08-F4E012CD306C}"/>
              </a:ext>
            </a:extLst>
          </p:cNvPr>
          <p:cNvSpPr/>
          <p:nvPr/>
        </p:nvSpPr>
        <p:spPr>
          <a:xfrm>
            <a:off x="9351264" y="6315456"/>
            <a:ext cx="158496" cy="170688"/>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546C70B-3B12-4DC7-A8FA-453D54CE2011}"/>
              </a:ext>
            </a:extLst>
          </p:cNvPr>
          <p:cNvSpPr txBox="1"/>
          <p:nvPr/>
        </p:nvSpPr>
        <p:spPr>
          <a:xfrm>
            <a:off x="9619488" y="6278880"/>
            <a:ext cx="2157984" cy="276999"/>
          </a:xfrm>
          <a:prstGeom prst="rect">
            <a:avLst/>
          </a:prstGeom>
          <a:noFill/>
        </p:spPr>
        <p:txBody>
          <a:bodyPr wrap="square" rtlCol="0">
            <a:spAutoFit/>
          </a:bodyPr>
          <a:lstStyle/>
          <a:p>
            <a:r>
              <a:rPr lang="en-US" sz="1200" dirty="0">
                <a:latin typeface="Arial" panose="020B0604020202020204" pitchFamily="34" charset="0"/>
                <a:cs typeface="Arial" panose="020B0604020202020204" pitchFamily="34" charset="0"/>
              </a:rPr>
              <a:t>www.HispanicUnity.org</a:t>
            </a:r>
          </a:p>
        </p:txBody>
      </p:sp>
      <p:sp>
        <p:nvSpPr>
          <p:cNvPr id="9" name="TextBox 8">
            <a:extLst>
              <a:ext uri="{FF2B5EF4-FFF2-40B4-BE49-F238E27FC236}">
                <a16:creationId xmlns:a16="http://schemas.microsoft.com/office/drawing/2014/main" id="{A2063546-C09D-49D4-B62B-A8D8E36EC169}"/>
              </a:ext>
            </a:extLst>
          </p:cNvPr>
          <p:cNvSpPr txBox="1"/>
          <p:nvPr/>
        </p:nvSpPr>
        <p:spPr>
          <a:xfrm>
            <a:off x="5862843" y="302121"/>
            <a:ext cx="5800313" cy="1089209"/>
          </a:xfrm>
          <a:prstGeom prst="rect">
            <a:avLst/>
          </a:prstGeom>
          <a:noFill/>
        </p:spPr>
        <p:txBody>
          <a:bodyPr wrap="square" rtlCol="0">
            <a:spAutoFit/>
          </a:bodyPr>
          <a:lstStyle/>
          <a:p>
            <a:pPr marL="0" marR="0" lvl="0" indent="0" algn="l" defTabSz="914400" rtl="0" eaLnBrk="0" fontAlgn="base" latinLnBrk="0" hangingPunct="0">
              <a:lnSpc>
                <a:spcPct val="120000"/>
              </a:lnSpc>
              <a:spcBef>
                <a:spcPct val="0"/>
              </a:spcBef>
              <a:spcAft>
                <a:spcPct val="0"/>
              </a:spcAft>
              <a:buClrTx/>
              <a:buSzTx/>
              <a:buFontTx/>
              <a:buNone/>
              <a:tabLst/>
            </a:pPr>
            <a:r>
              <a:rPr kumimoji="0" lang="en-US" altLang="en-US" sz="28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rPr>
              <a:t>4. </a:t>
            </a:r>
            <a:r>
              <a:rPr lang="en-US" sz="2800" b="1" kern="1400" spc="25" dirty="0">
                <a:solidFill>
                  <a:schemeClr val="bg1"/>
                </a:solidFill>
                <a:latin typeface="Arial" panose="020B0604020202020204" pitchFamily="34" charset="0"/>
                <a:ea typeface="Times New Roman" panose="02020603050405020304" pitchFamily="18" charset="0"/>
                <a:cs typeface="Arial" panose="020B0604020202020204" pitchFamily="34" charset="0"/>
              </a:rPr>
              <a:t>Your Turn: Build </a:t>
            </a:r>
            <a:r>
              <a:rPr lang="en-US" sz="2800" b="1" i="1" kern="1400" spc="25" dirty="0">
                <a:solidFill>
                  <a:schemeClr val="bg1"/>
                </a:solidFill>
                <a:latin typeface="Arial" panose="020B0604020202020204" pitchFamily="34" charset="0"/>
                <a:ea typeface="Times New Roman" panose="02020603050405020304" pitchFamily="18" charset="0"/>
                <a:cs typeface="Arial" panose="020B0604020202020204" pitchFamily="34" charset="0"/>
              </a:rPr>
              <a:t>YOUR</a:t>
            </a:r>
            <a:r>
              <a:rPr lang="en-US" sz="2800" b="1" kern="1400" spc="25" dirty="0">
                <a:solidFill>
                  <a:schemeClr val="bg1"/>
                </a:solidFill>
                <a:latin typeface="Arial" panose="020B0604020202020204" pitchFamily="34" charset="0"/>
                <a:ea typeface="Times New Roman" panose="02020603050405020304" pitchFamily="18" charset="0"/>
                <a:cs typeface="Arial" panose="020B0604020202020204" pitchFamily="34" charset="0"/>
              </a:rPr>
              <a:t> Elevator Pitch!</a:t>
            </a:r>
            <a:endParaRPr kumimoji="0" lang="en-US" altLang="en-US" sz="2800" b="1" i="0" u="none" strike="noStrike" cap="none" normalizeH="0" baseline="0" dirty="0">
              <a:ln>
                <a:noFill/>
              </a:ln>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p:txBody>
      </p:sp>
      <p:sp>
        <p:nvSpPr>
          <p:cNvPr id="13" name="TextBox 12">
            <a:extLst>
              <a:ext uri="{FF2B5EF4-FFF2-40B4-BE49-F238E27FC236}">
                <a16:creationId xmlns:a16="http://schemas.microsoft.com/office/drawing/2014/main" id="{4850322C-EEC2-4092-A7CE-87CC72EF5B0C}"/>
              </a:ext>
            </a:extLst>
          </p:cNvPr>
          <p:cNvSpPr txBox="1"/>
          <p:nvPr/>
        </p:nvSpPr>
        <p:spPr>
          <a:xfrm>
            <a:off x="519648" y="2263141"/>
            <a:ext cx="7186170" cy="369332"/>
          </a:xfrm>
          <a:prstGeom prst="rect">
            <a:avLst/>
          </a:prstGeom>
          <a:noFill/>
        </p:spPr>
        <p:txBody>
          <a:bodyPr wrap="square">
            <a:spAutoFit/>
          </a:bodyPr>
          <a:lstStyle/>
          <a:p>
            <a:r>
              <a:rPr lang="en-US" b="1" dirty="0">
                <a:solidFill>
                  <a:schemeClr val="bg1"/>
                </a:solidFill>
                <a:effectLst/>
                <a:latin typeface="Arial" panose="020B0604020202020204" pitchFamily="34" charset="0"/>
                <a:cs typeface="Arial" panose="020B0604020202020204" pitchFamily="34" charset="0"/>
              </a:rPr>
              <a:t>Messaging: The Value, Problem, Solution, Action (VPSA) model</a:t>
            </a:r>
          </a:p>
        </p:txBody>
      </p:sp>
      <p:sp>
        <p:nvSpPr>
          <p:cNvPr id="10" name="TextBox 9">
            <a:extLst>
              <a:ext uri="{FF2B5EF4-FFF2-40B4-BE49-F238E27FC236}">
                <a16:creationId xmlns:a16="http://schemas.microsoft.com/office/drawing/2014/main" id="{6060FDAC-3708-4074-A6A3-650E80355214}"/>
              </a:ext>
            </a:extLst>
          </p:cNvPr>
          <p:cNvSpPr txBox="1"/>
          <p:nvPr/>
        </p:nvSpPr>
        <p:spPr>
          <a:xfrm>
            <a:off x="457403" y="3147626"/>
            <a:ext cx="11205753" cy="2616101"/>
          </a:xfrm>
          <a:prstGeom prst="rect">
            <a:avLst/>
          </a:prstGeom>
          <a:noFill/>
        </p:spPr>
        <p:txBody>
          <a:bodyPr wrap="square">
            <a:spAutoFit/>
          </a:bodyPr>
          <a:lstStyle/>
          <a:p>
            <a:r>
              <a:rPr lang="en-US" dirty="0">
                <a:latin typeface="Arial" panose="020B0604020202020204" pitchFamily="34" charset="0"/>
                <a:cs typeface="Arial" panose="020B0604020202020204" pitchFamily="34" charset="0"/>
              </a:rPr>
              <a:t>C</a:t>
            </a:r>
            <a:r>
              <a:rPr lang="en-US" b="0" i="0" dirty="0">
                <a:effectLst/>
                <a:latin typeface="Arial" panose="020B0604020202020204" pitchFamily="34" charset="0"/>
                <a:cs typeface="Arial" panose="020B0604020202020204" pitchFamily="34" charset="0"/>
              </a:rPr>
              <a:t>raft powerful and persuasive messages with the model below:</a:t>
            </a:r>
          </a:p>
          <a:p>
            <a:endParaRPr lang="en-US" sz="1600" b="1"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1) Intro or Value:</a:t>
            </a:r>
            <a:r>
              <a:rPr lang="en-US" sz="1600" dirty="0">
                <a:latin typeface="Arial" panose="020B0604020202020204" pitchFamily="34" charset="0"/>
                <a:cs typeface="Arial" panose="020B0604020202020204" pitchFamily="34" charset="0"/>
              </a:rPr>
              <a:t> “Ours is a country that believes…” “The future of our community rests on our ability to…” </a:t>
            </a:r>
            <a:endParaRPr lang="en-US" sz="1600" b="1" dirty="0">
              <a:latin typeface="Arial" panose="020B0604020202020204" pitchFamily="34" charset="0"/>
              <a:cs typeface="Arial" panose="020B0604020202020204" pitchFamily="34" charset="0"/>
            </a:endParaRPr>
          </a:p>
          <a:p>
            <a:endParaRPr lang="en-US" sz="1600" b="1"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2) Problem or What do we solve? </a:t>
            </a:r>
            <a:r>
              <a:rPr lang="en-US" sz="1600" dirty="0">
                <a:latin typeface="Arial" panose="020B0604020202020204" pitchFamily="34" charset="0"/>
                <a:cs typeface="Arial" panose="020B0604020202020204" pitchFamily="34" charset="0"/>
              </a:rPr>
              <a:t>“But their journey is many times filled with uncertainty or lack of knowledge…” </a:t>
            </a:r>
            <a:r>
              <a:rPr lang="en-US" sz="1600" b="1" dirty="0">
                <a:latin typeface="Arial" panose="020B0604020202020204" pitchFamily="34" charset="0"/>
                <a:cs typeface="Arial" panose="020B0604020202020204" pitchFamily="34" charset="0"/>
              </a:rPr>
              <a:t> </a:t>
            </a:r>
          </a:p>
          <a:p>
            <a:endParaRPr lang="en-US" sz="1600" dirty="0">
              <a:latin typeface="Arial" panose="020B0604020202020204" pitchFamily="34" charset="0"/>
              <a:cs typeface="Arial" panose="020B0604020202020204" pitchFamily="34" charset="0"/>
            </a:endParaRPr>
          </a:p>
          <a:p>
            <a:r>
              <a:rPr lang="en-US" sz="1600" b="1" dirty="0">
                <a:latin typeface="Arial" panose="020B0604020202020204" pitchFamily="34" charset="0"/>
                <a:cs typeface="Arial" panose="020B0604020202020204" pitchFamily="34" charset="0"/>
              </a:rPr>
              <a:t>3) Solution: How we solve it? </a:t>
            </a:r>
            <a:r>
              <a:rPr lang="en-US" sz="1600" dirty="0">
                <a:latin typeface="Arial" panose="020B0604020202020204" pitchFamily="34" charset="0"/>
                <a:cs typeface="Arial" panose="020B0604020202020204" pitchFamily="34" charset="0"/>
              </a:rPr>
              <a:t>“We help… by…” </a:t>
            </a:r>
          </a:p>
          <a:p>
            <a:r>
              <a:rPr lang="en-US" sz="1600" b="1" dirty="0">
                <a:latin typeface="Arial" panose="020B0604020202020204" pitchFamily="34" charset="0"/>
                <a:cs typeface="Arial" panose="020B0604020202020204" pitchFamily="34" charset="0"/>
              </a:rPr>
              <a:t> </a:t>
            </a:r>
          </a:p>
          <a:p>
            <a:r>
              <a:rPr lang="en-US" sz="1600" b="1" dirty="0">
                <a:latin typeface="Arial" panose="020B0604020202020204" pitchFamily="34" charset="0"/>
                <a:cs typeface="Arial" panose="020B0604020202020204" pitchFamily="34" charset="0"/>
              </a:rPr>
              <a:t>4) Call to Action: </a:t>
            </a:r>
            <a:r>
              <a:rPr lang="en-US" sz="1600" dirty="0">
                <a:latin typeface="Arial" panose="020B0604020202020204" pitchFamily="34" charset="0"/>
                <a:cs typeface="Arial" panose="020B0604020202020204" pitchFamily="34" charset="0"/>
              </a:rPr>
              <a:t>“It would be great if you can complete a virtual </a:t>
            </a:r>
            <a:r>
              <a:rPr lang="en-US" sz="1600">
                <a:latin typeface="Arial" panose="020B0604020202020204" pitchFamily="34" charset="0"/>
                <a:cs typeface="Arial" panose="020B0604020202020204" pitchFamily="34" charset="0"/>
              </a:rPr>
              <a:t>Empowerment Tour...”</a:t>
            </a:r>
            <a:endParaRPr lang="en-US" sz="16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77E95B01-EBED-4798-9F67-438CEC6244AB}"/>
              </a:ext>
            </a:extLst>
          </p:cNvPr>
          <p:cNvSpPr txBox="1"/>
          <p:nvPr/>
        </p:nvSpPr>
        <p:spPr>
          <a:xfrm>
            <a:off x="2822222" y="5734275"/>
            <a:ext cx="5800313" cy="561885"/>
          </a:xfrm>
          <a:prstGeom prst="rect">
            <a:avLst/>
          </a:prstGeom>
          <a:noFill/>
        </p:spPr>
        <p:txBody>
          <a:bodyPr wrap="square" rtlCol="0">
            <a:spAutoFit/>
          </a:bodyPr>
          <a:lstStyle/>
          <a:p>
            <a:pPr marL="0" marR="0" lvl="0" indent="0" algn="ctr" defTabSz="914400" rtl="0" eaLnBrk="0" fontAlgn="base" latinLnBrk="0" hangingPunct="0">
              <a:lnSpc>
                <a:spcPct val="120000"/>
              </a:lnSpc>
              <a:spcBef>
                <a:spcPct val="0"/>
              </a:spcBef>
              <a:spcAft>
                <a:spcPct val="0"/>
              </a:spcAft>
              <a:buClrTx/>
              <a:buSzTx/>
              <a:buFontTx/>
              <a:buNone/>
              <a:tabLst/>
            </a:pPr>
            <a:r>
              <a:rPr kumimoji="0" lang="en-US" altLang="en-US" sz="28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Now </a:t>
            </a:r>
            <a:r>
              <a:rPr kumimoji="0" lang="en-US" altLang="en-US" sz="2800" b="1" i="1"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YOU</a:t>
            </a:r>
            <a:r>
              <a:rPr kumimoji="0" lang="en-US" altLang="en-US" sz="2800" b="1" i="0" u="none" strike="noStrike" cap="none" normalizeH="0" baseline="0" dirty="0">
                <a:ln>
                  <a:noFill/>
                </a:ln>
                <a:effectLst/>
                <a:latin typeface="Arial" panose="020B0604020202020204" pitchFamily="34" charset="0"/>
                <a:ea typeface="Times New Roman" panose="02020603050405020304" pitchFamily="18" charset="0"/>
                <a:cs typeface="Arial" panose="020B0604020202020204" pitchFamily="34" charset="0"/>
              </a:rPr>
              <a:t> Try It!</a:t>
            </a:r>
          </a:p>
        </p:txBody>
      </p:sp>
      <p:pic>
        <p:nvPicPr>
          <p:cNvPr id="12" name="Picture 11" descr="Logo&#10;&#10;Description automatically generated">
            <a:extLst>
              <a:ext uri="{FF2B5EF4-FFF2-40B4-BE49-F238E27FC236}">
                <a16:creationId xmlns:a16="http://schemas.microsoft.com/office/drawing/2014/main" id="{ADA7685D-0CA4-4A23-0101-7E68BB1042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4196" y="548927"/>
            <a:ext cx="2614102" cy="982330"/>
          </a:xfrm>
          <a:prstGeom prst="rect">
            <a:avLst/>
          </a:prstGeom>
        </p:spPr>
      </p:pic>
    </p:spTree>
    <p:extLst>
      <p:ext uri="{BB962C8B-B14F-4D97-AF65-F5344CB8AC3E}">
        <p14:creationId xmlns:p14="http://schemas.microsoft.com/office/powerpoint/2010/main" val="3967652078"/>
      </p:ext>
    </p:extLst>
  </p:cSld>
  <p:clrMapOvr>
    <a:masterClrMapping/>
  </p:clrMapOvr>
  <mc:AlternateContent xmlns:mc="http://schemas.openxmlformats.org/markup-compatibility/2006" xmlns:p14="http://schemas.microsoft.com/office/powerpoint/2010/main">
    <mc:Choice Requires="p14">
      <p:transition p14:dur="10" advClick="0" advTm="9000"/>
    </mc:Choice>
    <mc:Fallback xmlns="">
      <p:transition advClick="0" advTm="900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1892</TotalTime>
  <Words>1157</Words>
  <Application>Microsoft Office PowerPoint</Application>
  <PresentationFormat>Widescreen</PresentationFormat>
  <Paragraphs>99</Paragraphs>
  <Slides>10</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Arial</vt:lpstr>
      <vt:lpstr>Calibri</vt:lpstr>
      <vt:lpstr>Calibri Light</vt:lpstr>
      <vt:lpstr>Roboto Regular</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Wilson</dc:creator>
  <cp:lastModifiedBy>Katherin Gallego</cp:lastModifiedBy>
  <cp:revision>95</cp:revision>
  <dcterms:created xsi:type="dcterms:W3CDTF">2020-08-12T12:02:07Z</dcterms:created>
  <dcterms:modified xsi:type="dcterms:W3CDTF">2022-05-02T21:47:47Z</dcterms:modified>
</cp:coreProperties>
</file>